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jpg" ContentType="image/jpe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Default Extension="emf" ContentType="image/x-emf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8" r:id="rId2"/>
  </p:sldMasterIdLst>
  <p:notesMasterIdLst>
    <p:notesMasterId r:id="rId6"/>
  </p:notesMasterIdLst>
  <p:sldIdLst>
    <p:sldId id="266" r:id="rId3"/>
    <p:sldId id="267" r:id="rId4"/>
    <p:sldId id="261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Objects="1" showGuides="1">
      <p:cViewPr varScale="1">
        <p:scale>
          <a:sx n="70" d="100"/>
          <a:sy n="70" d="100"/>
        </p:scale>
        <p:origin x="134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customXml" Target="../customXml/item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0C5E0D-B76F-47A8-91B1-C71AD6BE59C3}" type="datetimeFigureOut">
              <a:rPr lang="en-GB" smtClean="0"/>
              <a:t>01/08/2018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2EC2AB-FD5C-4EF7-AF8D-FB95907AF3A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4878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EC2AB-FD5C-4EF7-AF8D-FB95907AF3A4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73404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noProof="0" dirty="0"/>
              <a:t>104 will be replaces by 61850 in ten years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D89E8E70-1D69-4BC0-AC06-2F09CEB9F783}" type="datetime4">
              <a:rPr lang="en-GB" smtClean="0"/>
              <a:pPr/>
              <a:t>01 August 2018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258BE3-425E-44FE-9E4F-46F3EB7D50FE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61453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D89E8E70-1D69-4BC0-AC06-2F09CEB9F783}" type="datetime4">
              <a:rPr lang="en-GB" smtClean="0"/>
              <a:pPr/>
              <a:t>01 August 2018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258BE3-425E-44FE-9E4F-46F3EB7D50FE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0353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5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1" y="1125538"/>
            <a:ext cx="11857565" cy="315277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4433" y="1605600"/>
            <a:ext cx="8593668" cy="702502"/>
          </a:xfrm>
        </p:spPr>
        <p:txBody>
          <a:bodyPr>
            <a:noAutofit/>
          </a:bodyPr>
          <a:lstStyle>
            <a:lvl1pPr>
              <a:lnSpc>
                <a:spcPct val="91000"/>
              </a:lnSpc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-3601" y="4179682"/>
            <a:ext cx="11862000" cy="0"/>
          </a:xfrm>
          <a:prstGeom prst="line">
            <a:avLst/>
          </a:prstGeom>
          <a:ln w="2794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>
            <a:off x="0" y="6195600"/>
            <a:ext cx="11857567" cy="0"/>
          </a:xfrm>
          <a:prstGeom prst="line">
            <a:avLst/>
          </a:prstGeom>
          <a:ln w="6350">
            <a:solidFill>
              <a:srgbClr val="4D4D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 userDrawn="1"/>
        </p:nvSpPr>
        <p:spPr>
          <a:xfrm>
            <a:off x="9131301" y="6481529"/>
            <a:ext cx="272754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 b="1" cap="all" baseline="0" noProof="1">
                <a:solidFill>
                  <a:schemeClr val="accent2"/>
                </a:solidFill>
              </a:rPr>
              <a:t>Safer, smarter, greener</a:t>
            </a:r>
          </a:p>
        </p:txBody>
      </p:sp>
      <p:pic>
        <p:nvPicPr>
          <p:cNvPr id="23" name="Picture 3" descr="U:\DNV\New upgrading projects received September 2013\PPT project assigned September 2013-\work\A4 PPT logos.emf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20" r="1"/>
          <a:stretch/>
        </p:blipFill>
        <p:spPr bwMode="auto">
          <a:xfrm>
            <a:off x="1" y="260350"/>
            <a:ext cx="11857037" cy="59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Date Placeholder 1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7"/>
          </p:nvPr>
        </p:nvSpPr>
        <p:spPr>
          <a:xfrm>
            <a:off x="334431" y="6508356"/>
            <a:ext cx="276467" cy="179340"/>
          </a:xfrm>
        </p:spPr>
        <p:txBody>
          <a:bodyPr/>
          <a:lstStyle/>
          <a:p>
            <a:fld id="{5BA07366-CB75-4AA8-9E5B-928B849F427C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2" name="SD_FLD_Copyright"/>
          <p:cNvSpPr txBox="1"/>
          <p:nvPr userDrawn="1"/>
        </p:nvSpPr>
        <p:spPr>
          <a:xfrm>
            <a:off x="610899" y="6508357"/>
            <a:ext cx="540212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 noProof="0" dirty="0">
                <a:solidFill>
                  <a:schemeClr val="tx1"/>
                </a:solidFill>
              </a:rPr>
              <a:t>DNV GL ©</a:t>
            </a:r>
          </a:p>
        </p:txBody>
      </p:sp>
      <p:sp>
        <p:nvSpPr>
          <p:cNvPr id="26" name="SD_FLD_Author"/>
          <p:cNvSpPr txBox="1">
            <a:spLocks noChangeArrowheads="1"/>
          </p:cNvSpPr>
          <p:nvPr userDrawn="1"/>
        </p:nvSpPr>
        <p:spPr bwMode="auto">
          <a:xfrm>
            <a:off x="334431" y="3542827"/>
            <a:ext cx="8593670" cy="291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marL="0" indent="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Clr>
                <a:srgbClr val="3F9C35"/>
              </a:buClr>
              <a:buFont typeface="Wingdings 2" pitchFamily="18" charset="2"/>
              <a:buNone/>
            </a:pPr>
            <a:endParaRPr lang="en-GB" altLang="ja-JP" sz="1800" b="1" kern="1200" baseline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" name="SD_FLD_DocumentDate"/>
          <p:cNvSpPr/>
          <p:nvPr userDrawn="1"/>
        </p:nvSpPr>
        <p:spPr>
          <a:xfrm>
            <a:off x="334433" y="3834426"/>
            <a:ext cx="8593668" cy="3312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lvl="0" indent="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Clr>
                <a:srgbClr val="3F9C35"/>
              </a:buClr>
              <a:buFont typeface="Wingdings 2" pitchFamily="18" charset="2"/>
              <a:buNone/>
            </a:pPr>
            <a:endParaRPr lang="en-GB" sz="1800" b="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SD_FLD_Confidentiality"/>
          <p:cNvSpPr/>
          <p:nvPr userDrawn="1"/>
        </p:nvSpPr>
        <p:spPr>
          <a:xfrm>
            <a:off x="334433" y="6022832"/>
            <a:ext cx="2845013" cy="16031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l" defTabSz="914400" rtl="0" eaLnBrk="1" latinLnBrk="0" hangingPunct="1">
              <a:lnSpc>
                <a:spcPct val="113000"/>
              </a:lnSpc>
              <a:spcBef>
                <a:spcPts val="600"/>
              </a:spcBef>
            </a:pPr>
            <a:endParaRPr lang="en-GB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" name="SD_FLD_DocumentNumber"/>
          <p:cNvSpPr txBox="1">
            <a:spLocks noChangeArrowheads="1"/>
          </p:cNvSpPr>
          <p:nvPr userDrawn="1"/>
        </p:nvSpPr>
        <p:spPr bwMode="auto">
          <a:xfrm>
            <a:off x="1886137" y="6508356"/>
            <a:ext cx="4109851" cy="180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l">
              <a:spcBef>
                <a:spcPts val="0"/>
              </a:spcBef>
            </a:pPr>
            <a:endParaRPr lang="en-GB" altLang="ja-JP" sz="800" dirty="0">
              <a:solidFill>
                <a:srgbClr val="000000"/>
              </a:solidFill>
              <a:ea typeface="ＭＳ Ｐゴシック" charset="-128"/>
              <a:cs typeface="Arial" charset="0"/>
            </a:endParaRPr>
          </a:p>
        </p:txBody>
      </p:sp>
      <p:sp>
        <p:nvSpPr>
          <p:cNvPr id="30" name="SD_FLD_BusinessAreaName"/>
          <p:cNvSpPr/>
          <p:nvPr userDrawn="1"/>
        </p:nvSpPr>
        <p:spPr>
          <a:xfrm>
            <a:off x="334431" y="1360800"/>
            <a:ext cx="8593669" cy="209126"/>
          </a:xfrm>
          <a:prstGeom prst="rect">
            <a:avLst/>
          </a:prstGeom>
          <a:noFill/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l">
              <a:lnSpc>
                <a:spcPct val="113000"/>
              </a:lnSpc>
              <a:spcBef>
                <a:spcPts val="600"/>
              </a:spcBef>
            </a:pPr>
            <a:endParaRPr lang="en-GB" sz="1200" b="1" kern="1200" cap="all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" name="Subtitle 2"/>
          <p:cNvSpPr>
            <a:spLocks noGrp="1"/>
          </p:cNvSpPr>
          <p:nvPr>
            <p:ph type="subTitle" idx="1"/>
          </p:nvPr>
        </p:nvSpPr>
        <p:spPr>
          <a:xfrm>
            <a:off x="334962" y="2420888"/>
            <a:ext cx="8593137" cy="648072"/>
          </a:xfrm>
        </p:spPr>
        <p:txBody>
          <a:bodyPr/>
          <a:lstStyle>
            <a:lvl1pPr marL="0" indent="0" algn="l" defTabSz="914400" rtl="0" eaLnBrk="1" latinLnBrk="0" hangingPunct="1">
              <a:buNone/>
              <a:defRPr lang="en-US" sz="18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32" name="SD_FLD_Draft" hidden="1"/>
          <p:cNvSpPr txBox="1">
            <a:spLocks noChangeArrowheads="1"/>
          </p:cNvSpPr>
          <p:nvPr userDrawn="1"/>
        </p:nvSpPr>
        <p:spPr bwMode="auto">
          <a:xfrm>
            <a:off x="5340350" y="5927025"/>
            <a:ext cx="1511300" cy="23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ctr">
              <a:spcBef>
                <a:spcPct val="50000"/>
              </a:spcBef>
            </a:pPr>
            <a:r>
              <a:rPr lang="en-GB" altLang="ja-JP" sz="1600" b="0" cap="all" baseline="0" dirty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3445393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4795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5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0" y="1125538"/>
            <a:ext cx="11857567" cy="347777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4432" y="1728000"/>
            <a:ext cx="11090160" cy="1909957"/>
          </a:xfrm>
        </p:spPr>
        <p:txBody>
          <a:bodyPr anchor="t" anchorCtr="0">
            <a:noAutofit/>
          </a:bodyPr>
          <a:lstStyle>
            <a:lvl1pPr>
              <a:lnSpc>
                <a:spcPct val="91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0" y="4503543"/>
            <a:ext cx="11857567" cy="0"/>
          </a:xfrm>
          <a:prstGeom prst="line">
            <a:avLst/>
          </a:prstGeom>
          <a:ln w="2794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3" descr="U:\DNV\New upgrading projects received September 2013\PPT project assigned September 2013-\work\A4 PPT logos.emf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20" r="1"/>
          <a:stretch/>
        </p:blipFill>
        <p:spPr bwMode="auto">
          <a:xfrm>
            <a:off x="1" y="260350"/>
            <a:ext cx="11857037" cy="59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" name="Straight Connector 20"/>
          <p:cNvCxnSpPr/>
          <p:nvPr userDrawn="1"/>
        </p:nvCxnSpPr>
        <p:spPr>
          <a:xfrm>
            <a:off x="0" y="6195600"/>
            <a:ext cx="11857567" cy="0"/>
          </a:xfrm>
          <a:prstGeom prst="line">
            <a:avLst/>
          </a:prstGeom>
          <a:ln w="6350">
            <a:solidFill>
              <a:srgbClr val="4D4D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Date Placeholder 10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4" name="TextBox 23"/>
          <p:cNvSpPr txBox="1"/>
          <p:nvPr userDrawn="1"/>
        </p:nvSpPr>
        <p:spPr>
          <a:xfrm>
            <a:off x="9131301" y="6481529"/>
            <a:ext cx="272754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 b="1" cap="all" baseline="0" noProof="1">
                <a:solidFill>
                  <a:schemeClr val="accent2"/>
                </a:solidFill>
              </a:rPr>
              <a:t>Safer, smarter, greener</a:t>
            </a:r>
          </a:p>
        </p:txBody>
      </p:sp>
      <p:sp>
        <p:nvSpPr>
          <p:cNvPr id="20" name="SD_FLD_Copyright"/>
          <p:cNvSpPr txBox="1"/>
          <p:nvPr userDrawn="1"/>
        </p:nvSpPr>
        <p:spPr>
          <a:xfrm>
            <a:off x="610899" y="6508357"/>
            <a:ext cx="540212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 noProof="0" dirty="0">
                <a:solidFill>
                  <a:schemeClr val="tx1"/>
                </a:solidFill>
              </a:rPr>
              <a:t>DNV GL ©</a:t>
            </a:r>
          </a:p>
        </p:txBody>
      </p:sp>
      <p:sp>
        <p:nvSpPr>
          <p:cNvPr id="19" name="SD_FLD_DocumentDate"/>
          <p:cNvSpPr txBox="1">
            <a:spLocks noChangeArrowheads="1"/>
          </p:cNvSpPr>
          <p:nvPr userDrawn="1"/>
        </p:nvSpPr>
        <p:spPr bwMode="auto">
          <a:xfrm>
            <a:off x="2255572" y="6508356"/>
            <a:ext cx="3740415" cy="1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>
              <a:spcBef>
                <a:spcPct val="50000"/>
              </a:spcBef>
            </a:pPr>
            <a:endParaRPr lang="en-GB" altLang="ja-JP" sz="800" dirty="0">
              <a:solidFill>
                <a:schemeClr val="tx1"/>
              </a:solidFill>
              <a:ea typeface="ＭＳ Ｐゴシック" charset="-128"/>
              <a:cs typeface="Arial" charset="0"/>
            </a:endParaRPr>
          </a:p>
        </p:txBody>
      </p:sp>
      <p:sp>
        <p:nvSpPr>
          <p:cNvPr id="22" name="SD_FLD_Confidentiality"/>
          <p:cNvSpPr/>
          <p:nvPr userDrawn="1"/>
        </p:nvSpPr>
        <p:spPr>
          <a:xfrm>
            <a:off x="334433" y="6022832"/>
            <a:ext cx="2845013" cy="16031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l" defTabSz="914400" rtl="0" eaLnBrk="1" latinLnBrk="0" hangingPunct="1">
              <a:lnSpc>
                <a:spcPct val="113000"/>
              </a:lnSpc>
              <a:spcBef>
                <a:spcPts val="600"/>
              </a:spcBef>
            </a:pPr>
            <a:endParaRPr lang="en-GB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" name="SD_FLD_BusinessAreaName"/>
          <p:cNvSpPr/>
          <p:nvPr userDrawn="1"/>
        </p:nvSpPr>
        <p:spPr>
          <a:xfrm>
            <a:off x="334431" y="1360800"/>
            <a:ext cx="8593669" cy="209126"/>
          </a:xfrm>
          <a:prstGeom prst="rect">
            <a:avLst/>
          </a:prstGeom>
          <a:noFill/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l">
              <a:lnSpc>
                <a:spcPct val="113000"/>
              </a:lnSpc>
              <a:spcBef>
                <a:spcPts val="600"/>
              </a:spcBef>
            </a:pPr>
            <a:endParaRPr lang="en-GB" sz="1200" b="1" kern="1200" cap="all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" name="SD_FLD_Draft" hidden="1"/>
          <p:cNvSpPr txBox="1">
            <a:spLocks noChangeArrowheads="1"/>
          </p:cNvSpPr>
          <p:nvPr userDrawn="1"/>
        </p:nvSpPr>
        <p:spPr bwMode="auto">
          <a:xfrm>
            <a:off x="5340350" y="5927025"/>
            <a:ext cx="1511300" cy="23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ctr">
              <a:spcBef>
                <a:spcPct val="50000"/>
              </a:spcBef>
            </a:pPr>
            <a:r>
              <a:rPr lang="en-GB" altLang="ja-JP" sz="1600" b="0" cap="all" baseline="0" dirty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1677483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5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0" y="1126596"/>
            <a:ext cx="11857565" cy="2970000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>
            <a:lvl1pPr marL="0" indent="0" algn="ctr">
              <a:buFontTx/>
              <a:buNone/>
              <a:defRPr b="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1" y="4121994"/>
            <a:ext cx="11857038" cy="17914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4432" y="4719836"/>
            <a:ext cx="11090160" cy="1037283"/>
          </a:xfrm>
        </p:spPr>
        <p:txBody>
          <a:bodyPr anchor="t" anchorCtr="0">
            <a:noAutofit/>
          </a:bodyPr>
          <a:lstStyle>
            <a:lvl1pPr>
              <a:lnSpc>
                <a:spcPct val="91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0" y="4101673"/>
            <a:ext cx="11857567" cy="0"/>
          </a:xfrm>
          <a:prstGeom prst="line">
            <a:avLst/>
          </a:prstGeom>
          <a:ln w="2794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11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3" name="TextBox 22"/>
          <p:cNvSpPr txBox="1"/>
          <p:nvPr userDrawn="1"/>
        </p:nvSpPr>
        <p:spPr>
          <a:xfrm>
            <a:off x="9131301" y="6481529"/>
            <a:ext cx="272754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 b="1" cap="all" baseline="0" noProof="1">
                <a:solidFill>
                  <a:schemeClr val="accent2"/>
                </a:solidFill>
              </a:rPr>
              <a:t>Safer, smarter, greener</a:t>
            </a:r>
          </a:p>
        </p:txBody>
      </p:sp>
      <p:pic>
        <p:nvPicPr>
          <p:cNvPr id="24" name="Picture 3" descr="U:\DNV\New upgrading projects received September 2013\PPT project assigned September 2013-\work\A4 PPT logos.emf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20" r="1"/>
          <a:stretch/>
        </p:blipFill>
        <p:spPr bwMode="auto">
          <a:xfrm>
            <a:off x="1" y="260350"/>
            <a:ext cx="11857037" cy="59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5" name="Straight Connector 24"/>
          <p:cNvCxnSpPr/>
          <p:nvPr userDrawn="1"/>
        </p:nvCxnSpPr>
        <p:spPr>
          <a:xfrm>
            <a:off x="0" y="6195600"/>
            <a:ext cx="11857567" cy="0"/>
          </a:xfrm>
          <a:prstGeom prst="line">
            <a:avLst/>
          </a:prstGeom>
          <a:ln w="6350">
            <a:solidFill>
              <a:srgbClr val="4D4D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D_FLD_Copyright"/>
          <p:cNvSpPr txBox="1"/>
          <p:nvPr userDrawn="1"/>
        </p:nvSpPr>
        <p:spPr>
          <a:xfrm>
            <a:off x="610899" y="6508357"/>
            <a:ext cx="540212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 noProof="0" dirty="0">
                <a:solidFill>
                  <a:schemeClr val="tx1"/>
                </a:solidFill>
              </a:rPr>
              <a:t>DNV GL ©</a:t>
            </a:r>
          </a:p>
        </p:txBody>
      </p:sp>
      <p:sp>
        <p:nvSpPr>
          <p:cNvPr id="20" name="SD_FLD_Confidentiality"/>
          <p:cNvSpPr/>
          <p:nvPr userDrawn="1"/>
        </p:nvSpPr>
        <p:spPr>
          <a:xfrm>
            <a:off x="334433" y="6022832"/>
            <a:ext cx="2845013" cy="16031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l" defTabSz="914400" rtl="0" eaLnBrk="1" latinLnBrk="0" hangingPunct="1">
              <a:lnSpc>
                <a:spcPct val="113000"/>
              </a:lnSpc>
              <a:spcBef>
                <a:spcPts val="600"/>
              </a:spcBef>
            </a:pPr>
            <a:endParaRPr lang="en-GB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SD_FLD_DocumentDate"/>
          <p:cNvSpPr txBox="1">
            <a:spLocks noChangeArrowheads="1"/>
          </p:cNvSpPr>
          <p:nvPr userDrawn="1"/>
        </p:nvSpPr>
        <p:spPr bwMode="auto">
          <a:xfrm>
            <a:off x="2255572" y="6508356"/>
            <a:ext cx="3740415" cy="1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>
              <a:spcBef>
                <a:spcPct val="50000"/>
              </a:spcBef>
            </a:pPr>
            <a:endParaRPr lang="en-GB" altLang="ja-JP" sz="800" dirty="0">
              <a:solidFill>
                <a:schemeClr val="tx1"/>
              </a:solidFill>
              <a:ea typeface="ＭＳ Ｐゴシック" charset="-128"/>
              <a:cs typeface="Arial" charset="0"/>
            </a:endParaRPr>
          </a:p>
        </p:txBody>
      </p:sp>
      <p:sp>
        <p:nvSpPr>
          <p:cNvPr id="26" name="SD_FLD_BusinessAreaName"/>
          <p:cNvSpPr/>
          <p:nvPr userDrawn="1"/>
        </p:nvSpPr>
        <p:spPr>
          <a:xfrm>
            <a:off x="334431" y="4352300"/>
            <a:ext cx="8593669" cy="209126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l">
              <a:lnSpc>
                <a:spcPct val="113000"/>
              </a:lnSpc>
              <a:spcBef>
                <a:spcPts val="600"/>
              </a:spcBef>
            </a:pPr>
            <a:endParaRPr lang="en-GB" sz="1200" b="1" kern="1200" cap="all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SD_FLD_Draft"/>
          <p:cNvSpPr txBox="1">
            <a:spLocks noChangeArrowheads="1"/>
          </p:cNvSpPr>
          <p:nvPr userDrawn="1"/>
        </p:nvSpPr>
        <p:spPr bwMode="auto">
          <a:xfrm>
            <a:off x="5340350" y="5927025"/>
            <a:ext cx="1511300" cy="23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ctr">
              <a:spcBef>
                <a:spcPct val="50000"/>
              </a:spcBef>
            </a:pPr>
            <a:r>
              <a:rPr lang="en-GB" altLang="ja-JP" sz="1600" b="0" cap="all" baseline="0" dirty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3393400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5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1" y="1125538"/>
            <a:ext cx="11857037" cy="2662691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>
            <a:lvl1pPr marL="0" indent="0" algn="ctr">
              <a:buNone/>
              <a:defRPr b="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1" y="3810227"/>
            <a:ext cx="11857565" cy="2103211"/>
          </a:xfrm>
          <a:prstGeom prst="rect">
            <a:avLst/>
          </a:prstGeom>
          <a:solidFill>
            <a:srgbClr val="009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4433" y="4190400"/>
            <a:ext cx="8593668" cy="736833"/>
          </a:xfrm>
        </p:spPr>
        <p:txBody>
          <a:bodyPr>
            <a:noAutofit/>
          </a:bodyPr>
          <a:lstStyle>
            <a:lvl1pPr>
              <a:lnSpc>
                <a:spcPct val="91000"/>
              </a:lnSpc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0" y="3798614"/>
            <a:ext cx="11857567" cy="0"/>
          </a:xfrm>
          <a:prstGeom prst="line">
            <a:avLst/>
          </a:prstGeom>
          <a:ln w="2794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ate Placeholder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4" name="TextBox 23"/>
          <p:cNvSpPr txBox="1"/>
          <p:nvPr userDrawn="1"/>
        </p:nvSpPr>
        <p:spPr>
          <a:xfrm>
            <a:off x="9131301" y="6481529"/>
            <a:ext cx="272754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 b="1" cap="all" baseline="0" noProof="1">
                <a:solidFill>
                  <a:schemeClr val="accent2"/>
                </a:solidFill>
              </a:rPr>
              <a:t>Safer, smarter, greener</a:t>
            </a:r>
          </a:p>
        </p:txBody>
      </p:sp>
      <p:pic>
        <p:nvPicPr>
          <p:cNvPr id="25" name="Picture 3" descr="U:\DNV\New upgrading projects received September 2013\PPT project assigned September 2013-\work\A4 PPT logos.emf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20" r="1"/>
          <a:stretch/>
        </p:blipFill>
        <p:spPr bwMode="auto">
          <a:xfrm>
            <a:off x="1" y="260350"/>
            <a:ext cx="11857037" cy="59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Straight Connector 25"/>
          <p:cNvCxnSpPr/>
          <p:nvPr userDrawn="1"/>
        </p:nvCxnSpPr>
        <p:spPr>
          <a:xfrm>
            <a:off x="0" y="6195600"/>
            <a:ext cx="11857567" cy="0"/>
          </a:xfrm>
          <a:prstGeom prst="line">
            <a:avLst/>
          </a:prstGeom>
          <a:ln w="6350">
            <a:solidFill>
              <a:srgbClr val="4D4D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D_FLD_Copyright"/>
          <p:cNvSpPr txBox="1"/>
          <p:nvPr userDrawn="1"/>
        </p:nvSpPr>
        <p:spPr>
          <a:xfrm>
            <a:off x="610899" y="6508357"/>
            <a:ext cx="540212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 noProof="0" dirty="0">
                <a:solidFill>
                  <a:schemeClr val="tx1"/>
                </a:solidFill>
              </a:rPr>
              <a:t>DNV GL ©</a:t>
            </a:r>
          </a:p>
        </p:txBody>
      </p:sp>
      <p:sp>
        <p:nvSpPr>
          <p:cNvPr id="21" name="SD_FLD_DocumentNumber"/>
          <p:cNvSpPr txBox="1">
            <a:spLocks noChangeArrowheads="1"/>
          </p:cNvSpPr>
          <p:nvPr userDrawn="1"/>
        </p:nvSpPr>
        <p:spPr bwMode="auto">
          <a:xfrm>
            <a:off x="1886137" y="6508356"/>
            <a:ext cx="4109851" cy="180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l">
              <a:spcBef>
                <a:spcPts val="0"/>
              </a:spcBef>
            </a:pPr>
            <a:endParaRPr lang="en-GB" altLang="ja-JP" sz="800" dirty="0">
              <a:solidFill>
                <a:srgbClr val="000000"/>
              </a:solidFill>
              <a:ea typeface="ＭＳ Ｐゴシック" charset="-128"/>
              <a:cs typeface="Arial" charset="0"/>
            </a:endParaRPr>
          </a:p>
        </p:txBody>
      </p:sp>
      <p:sp>
        <p:nvSpPr>
          <p:cNvPr id="22" name="SD_FLD_Confidentiality"/>
          <p:cNvSpPr/>
          <p:nvPr userDrawn="1"/>
        </p:nvSpPr>
        <p:spPr>
          <a:xfrm>
            <a:off x="334433" y="6022832"/>
            <a:ext cx="2845013" cy="16031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l" defTabSz="914400" rtl="0" eaLnBrk="1" latinLnBrk="0" hangingPunct="1">
              <a:lnSpc>
                <a:spcPct val="113000"/>
              </a:lnSpc>
              <a:spcBef>
                <a:spcPts val="600"/>
              </a:spcBef>
            </a:pPr>
            <a:endParaRPr lang="en-GB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" name="SD_FLD_DocumentDate"/>
          <p:cNvSpPr/>
          <p:nvPr userDrawn="1"/>
        </p:nvSpPr>
        <p:spPr>
          <a:xfrm>
            <a:off x="334433" y="5660878"/>
            <a:ext cx="8593668" cy="25256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3F9C35"/>
              </a:buClr>
              <a:buFont typeface="Wingdings 2" pitchFamily="18" charset="2"/>
              <a:buNone/>
            </a:pPr>
            <a:endParaRPr lang="en-GB" sz="1400" b="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" name="SD_FLD_Author"/>
          <p:cNvSpPr txBox="1">
            <a:spLocks noChangeArrowheads="1"/>
          </p:cNvSpPr>
          <p:nvPr userDrawn="1"/>
        </p:nvSpPr>
        <p:spPr bwMode="auto">
          <a:xfrm>
            <a:off x="334431" y="5409220"/>
            <a:ext cx="8593670" cy="244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 anchorCtr="0"/>
          <a:lstStyle/>
          <a:p>
            <a: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3F9C35"/>
              </a:buClr>
              <a:buFont typeface="Wingdings 2" pitchFamily="18" charset="2"/>
              <a:buNone/>
            </a:pPr>
            <a:endParaRPr lang="en-GB" altLang="ja-JP" sz="1400" b="1" kern="1200" baseline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SD_FLD_BusinessAreaName"/>
          <p:cNvSpPr/>
          <p:nvPr userDrawn="1"/>
        </p:nvSpPr>
        <p:spPr>
          <a:xfrm>
            <a:off x="334431" y="3944453"/>
            <a:ext cx="8593669" cy="209126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l">
              <a:lnSpc>
                <a:spcPct val="113000"/>
              </a:lnSpc>
              <a:spcBef>
                <a:spcPts val="600"/>
              </a:spcBef>
            </a:pPr>
            <a:endParaRPr lang="en-GB" sz="1200" b="1" kern="1200" cap="all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" name="Subtitle 2"/>
          <p:cNvSpPr>
            <a:spLocks noGrp="1"/>
          </p:cNvSpPr>
          <p:nvPr>
            <p:ph type="subTitle" idx="1"/>
          </p:nvPr>
        </p:nvSpPr>
        <p:spPr>
          <a:xfrm>
            <a:off x="334431" y="5039166"/>
            <a:ext cx="8593670" cy="324036"/>
          </a:xfrm>
        </p:spPr>
        <p:txBody>
          <a:bodyPr/>
          <a:lstStyle>
            <a:lvl1pPr marL="0" indent="0" algn="l" defTabSz="914400" rtl="0" eaLnBrk="1" latinLnBrk="0" hangingPunct="1">
              <a:buNone/>
              <a:defRPr lang="en-US" sz="18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30" name="SD_FLD_Draft" hidden="1"/>
          <p:cNvSpPr txBox="1">
            <a:spLocks noChangeArrowheads="1"/>
          </p:cNvSpPr>
          <p:nvPr userDrawn="1"/>
        </p:nvSpPr>
        <p:spPr bwMode="auto">
          <a:xfrm>
            <a:off x="5340350" y="5927025"/>
            <a:ext cx="1511300" cy="23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ctr">
              <a:spcBef>
                <a:spcPct val="50000"/>
              </a:spcBef>
            </a:pPr>
            <a:r>
              <a:rPr lang="en-GB" altLang="ja-JP" sz="1600" b="0" cap="all" baseline="0" dirty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1250691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260349"/>
            <a:ext cx="11857565" cy="565027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33" y="1268761"/>
            <a:ext cx="8593667" cy="1298228"/>
          </a:xfrm>
        </p:spPr>
        <p:txBody>
          <a:bodyPr anchor="t">
            <a:noAutofit/>
          </a:bodyPr>
          <a:lstStyle>
            <a:lvl1pPr algn="l">
              <a:defRPr sz="2400" b="1" cap="none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5794703"/>
            <a:ext cx="11856000" cy="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2900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260349"/>
            <a:ext cx="11856000" cy="5650271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>
            <a:lvl1pPr marL="0" indent="0" algn="ctr">
              <a:buNone/>
              <a:defRPr b="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33" y="1268761"/>
            <a:ext cx="8593667" cy="1298228"/>
          </a:xfrm>
        </p:spPr>
        <p:txBody>
          <a:bodyPr anchor="t">
            <a:noAutofit/>
          </a:bodyPr>
          <a:lstStyle>
            <a:lvl1pPr algn="l">
              <a:defRPr sz="2400" b="1" cap="none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2" name="Table Placeholder 11"/>
          <p:cNvSpPr>
            <a:spLocks noGrp="1"/>
          </p:cNvSpPr>
          <p:nvPr>
            <p:ph type="tbl" sz="quarter" idx="14"/>
          </p:nvPr>
        </p:nvSpPr>
        <p:spPr>
          <a:xfrm>
            <a:off x="0" y="5796000"/>
            <a:ext cx="11856000" cy="27940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2443981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4431" y="1268414"/>
            <a:ext cx="5659969" cy="4645024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9188" y="1268414"/>
            <a:ext cx="5657454" cy="4645024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8075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33" y="970248"/>
            <a:ext cx="5659967" cy="575287"/>
          </a:xfrm>
        </p:spPr>
        <p:txBody>
          <a:bodyPr anchor="b">
            <a:noAutofit/>
          </a:bodyPr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9187" y="970248"/>
            <a:ext cx="5657453" cy="576000"/>
          </a:xfrm>
        </p:spPr>
        <p:txBody>
          <a:bodyPr anchor="b">
            <a:noAutofit/>
          </a:bodyPr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3"/>
          </p:nvPr>
        </p:nvSpPr>
        <p:spPr>
          <a:xfrm>
            <a:off x="334431" y="1627201"/>
            <a:ext cx="5659969" cy="4286238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2"/>
          </p:nvPr>
        </p:nvSpPr>
        <p:spPr>
          <a:xfrm>
            <a:off x="6199188" y="1627201"/>
            <a:ext cx="5657454" cy="4286238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01136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4963" y="1270801"/>
            <a:ext cx="5659437" cy="4642637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199188" y="1268413"/>
            <a:ext cx="5657452" cy="4645025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>
            <a:lvl1pPr marL="0" indent="0" algn="ctr">
              <a:buNone/>
              <a:defRPr b="0"/>
            </a:lvl1pPr>
          </a:lstStyle>
          <a:p>
            <a:r>
              <a:rPr lang="en-GB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118495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1267200"/>
            <a:ext cx="11856000" cy="4643438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>
            <a:lvl1pPr marL="0" indent="0" algn="ctr">
              <a:buNone/>
              <a:defRPr b="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5656069"/>
            <a:ext cx="11861800" cy="257369"/>
          </a:xfrm>
          <a:solidFill>
            <a:schemeClr val="bg1">
              <a:alpha val="70000"/>
            </a:schemeClr>
          </a:solidFill>
        </p:spPr>
        <p:txBody>
          <a:bodyPr wrap="square" lIns="334800" tIns="36000" rIns="334800" bIns="36000" anchor="b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093425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0" y="1268413"/>
            <a:ext cx="11856640" cy="4645025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>
            <a:lvl1pPr marL="0" indent="0" algn="ctr">
              <a:buNone/>
              <a:defRPr b="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8" name="Table Placeholder 11">
            <a:extLst>
              <a:ext uri="{FF2B5EF4-FFF2-40B4-BE49-F238E27FC236}">
                <a16:creationId xmlns:a16="http://schemas.microsoft.com/office/drawing/2014/main" id="{2C46DE60-69E8-4524-B675-3EBD90039E2D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0" y="5796519"/>
            <a:ext cx="11856000" cy="27940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30730459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with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2412C1D-AC81-4F31-9EE1-E1F8DAC2AA1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259200"/>
            <a:ext cx="11861800" cy="5652000"/>
          </a:xfrm>
          <a:custGeom>
            <a:avLst/>
            <a:gdLst>
              <a:gd name="connsiteX0" fmla="*/ 0 w 11861800"/>
              <a:gd name="connsiteY0" fmla="*/ 0 h 5356187"/>
              <a:gd name="connsiteX1" fmla="*/ 11861800 w 11861800"/>
              <a:gd name="connsiteY1" fmla="*/ 0 h 5356187"/>
              <a:gd name="connsiteX2" fmla="*/ 11861800 w 11861800"/>
              <a:gd name="connsiteY2" fmla="*/ 1088368 h 5356187"/>
              <a:gd name="connsiteX3" fmla="*/ 11856000 w 11861800"/>
              <a:gd name="connsiteY3" fmla="*/ 1088368 h 5356187"/>
              <a:gd name="connsiteX4" fmla="*/ 11856000 w 11861800"/>
              <a:gd name="connsiteY4" fmla="*/ 5356187 h 5356187"/>
              <a:gd name="connsiteX5" fmla="*/ 0 w 11861800"/>
              <a:gd name="connsiteY5" fmla="*/ 5356187 h 5356187"/>
              <a:gd name="connsiteX6" fmla="*/ 0 w 11861800"/>
              <a:gd name="connsiteY6" fmla="*/ 1088368 h 5356187"/>
              <a:gd name="connsiteX7" fmla="*/ 0 w 11861800"/>
              <a:gd name="connsiteY7" fmla="*/ 676500 h 535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61800" h="5356187">
                <a:moveTo>
                  <a:pt x="0" y="0"/>
                </a:moveTo>
                <a:lnTo>
                  <a:pt x="11861800" y="0"/>
                </a:lnTo>
                <a:lnTo>
                  <a:pt x="11861800" y="1088368"/>
                </a:lnTo>
                <a:lnTo>
                  <a:pt x="11856000" y="1088368"/>
                </a:lnTo>
                <a:lnTo>
                  <a:pt x="11856000" y="5356187"/>
                </a:lnTo>
                <a:lnTo>
                  <a:pt x="0" y="5356187"/>
                </a:lnTo>
                <a:lnTo>
                  <a:pt x="0" y="1088368"/>
                </a:lnTo>
                <a:lnTo>
                  <a:pt x="0" y="676500"/>
                </a:lnTo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b="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346200"/>
            <a:ext cx="8928100" cy="1107026"/>
          </a:xfrm>
          <a:solidFill>
            <a:schemeClr val="accent4">
              <a:alpha val="80000"/>
            </a:schemeClr>
          </a:solidFill>
        </p:spPr>
        <p:txBody>
          <a:bodyPr lIns="334800" tIns="334800" rIns="540000" bIns="334800" anchor="t" anchorCtr="0">
            <a:sp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7" name="Table Placeholder 11"/>
          <p:cNvSpPr>
            <a:spLocks noGrp="1"/>
          </p:cNvSpPr>
          <p:nvPr>
            <p:ph type="tbl" sz="quarter" idx="15"/>
          </p:nvPr>
        </p:nvSpPr>
        <p:spPr>
          <a:xfrm>
            <a:off x="0" y="5796519"/>
            <a:ext cx="11856000" cy="27940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261430225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2412C1D-AC81-4F31-9EE1-E1F8DAC2AA1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259200"/>
            <a:ext cx="11861800" cy="5652000"/>
          </a:xfrm>
          <a:custGeom>
            <a:avLst/>
            <a:gdLst>
              <a:gd name="connsiteX0" fmla="*/ 0 w 11861800"/>
              <a:gd name="connsiteY0" fmla="*/ 0 h 5356187"/>
              <a:gd name="connsiteX1" fmla="*/ 11861800 w 11861800"/>
              <a:gd name="connsiteY1" fmla="*/ 0 h 5356187"/>
              <a:gd name="connsiteX2" fmla="*/ 11861800 w 11861800"/>
              <a:gd name="connsiteY2" fmla="*/ 1088368 h 5356187"/>
              <a:gd name="connsiteX3" fmla="*/ 11856000 w 11861800"/>
              <a:gd name="connsiteY3" fmla="*/ 1088368 h 5356187"/>
              <a:gd name="connsiteX4" fmla="*/ 11856000 w 11861800"/>
              <a:gd name="connsiteY4" fmla="*/ 5356187 h 5356187"/>
              <a:gd name="connsiteX5" fmla="*/ 0 w 11861800"/>
              <a:gd name="connsiteY5" fmla="*/ 5356187 h 5356187"/>
              <a:gd name="connsiteX6" fmla="*/ 0 w 11861800"/>
              <a:gd name="connsiteY6" fmla="*/ 1088368 h 5356187"/>
              <a:gd name="connsiteX7" fmla="*/ 0 w 11861800"/>
              <a:gd name="connsiteY7" fmla="*/ 676500 h 535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61800" h="5356187">
                <a:moveTo>
                  <a:pt x="0" y="0"/>
                </a:moveTo>
                <a:lnTo>
                  <a:pt x="11861800" y="0"/>
                </a:lnTo>
                <a:lnTo>
                  <a:pt x="11861800" y="1088368"/>
                </a:lnTo>
                <a:lnTo>
                  <a:pt x="11856000" y="1088368"/>
                </a:lnTo>
                <a:lnTo>
                  <a:pt x="11856000" y="5356187"/>
                </a:lnTo>
                <a:lnTo>
                  <a:pt x="0" y="5356187"/>
                </a:lnTo>
                <a:lnTo>
                  <a:pt x="0" y="1088368"/>
                </a:lnTo>
                <a:lnTo>
                  <a:pt x="0" y="676500"/>
                </a:lnTo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b="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7" name="Table Placeholder 11"/>
          <p:cNvSpPr>
            <a:spLocks noGrp="1"/>
          </p:cNvSpPr>
          <p:nvPr>
            <p:ph type="tbl" sz="quarter" idx="15"/>
          </p:nvPr>
        </p:nvSpPr>
        <p:spPr>
          <a:xfrm>
            <a:off x="0" y="5796519"/>
            <a:ext cx="11856000" cy="27940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361505634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5715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55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5BA07366-CB75-4AA8-9E5B-928B849F427C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SD_FLD_Confidentiality"/>
          <p:cNvSpPr/>
          <p:nvPr userDrawn="1"/>
        </p:nvSpPr>
        <p:spPr>
          <a:xfrm>
            <a:off x="334433" y="6022832"/>
            <a:ext cx="2845013" cy="16031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l" defTabSz="914400" rtl="0" eaLnBrk="1" latinLnBrk="0" hangingPunct="1">
              <a:lnSpc>
                <a:spcPct val="113000"/>
              </a:lnSpc>
              <a:spcBef>
                <a:spcPts val="600"/>
              </a:spcBef>
            </a:pPr>
            <a:endParaRPr lang="en-GB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D_FLD_Draft" hidden="1"/>
          <p:cNvSpPr txBox="1">
            <a:spLocks noChangeArrowheads="1"/>
          </p:cNvSpPr>
          <p:nvPr userDrawn="1"/>
        </p:nvSpPr>
        <p:spPr bwMode="auto">
          <a:xfrm>
            <a:off x="5340350" y="5927025"/>
            <a:ext cx="1511300" cy="23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ctr">
              <a:spcBef>
                <a:spcPct val="50000"/>
              </a:spcBef>
            </a:pPr>
            <a:r>
              <a:rPr lang="en-GB" altLang="ja-JP" sz="1600" b="0" cap="all" baseline="0" dirty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3069914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" y="260350"/>
            <a:ext cx="11857565" cy="3161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34" y="1262573"/>
            <a:ext cx="11234175" cy="1304415"/>
          </a:xfrm>
        </p:spPr>
        <p:txBody>
          <a:bodyPr anchor="t" anchorCtr="0"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3319536"/>
            <a:ext cx="11857567" cy="0"/>
          </a:xfrm>
          <a:prstGeom prst="line">
            <a:avLst/>
          </a:prstGeom>
          <a:ln w="2794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34430" y="3518053"/>
            <a:ext cx="8593669" cy="216024"/>
          </a:xfrm>
        </p:spPr>
        <p:txBody>
          <a:bodyPr anchor="b" anchorCtr="0">
            <a:noAutofit/>
          </a:bodyPr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334430" y="3803626"/>
            <a:ext cx="8593669" cy="276880"/>
          </a:xfr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Insert Email address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5" hasCustomPrompt="1"/>
          </p:nvPr>
        </p:nvSpPr>
        <p:spPr>
          <a:xfrm>
            <a:off x="334430" y="4080506"/>
            <a:ext cx="8593669" cy="320602"/>
          </a:xfr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Insert Telephone number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334434" y="5769261"/>
            <a:ext cx="272754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000" b="1" cap="all" baseline="0" noProof="1">
                <a:solidFill>
                  <a:schemeClr val="accent2"/>
                </a:solidFill>
              </a:rPr>
              <a:t>Safer, smarter, greener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332885" y="4869160"/>
            <a:ext cx="272754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400" b="1" cap="none" baseline="0" noProof="1">
                <a:solidFill>
                  <a:schemeClr val="tx1"/>
                </a:solidFill>
              </a:rPr>
              <a:t>www.dnvgl.com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044DC3E0-F7AD-4156-9AC3-7521913560CB}"/>
              </a:ext>
            </a:extLst>
          </p:cNvPr>
          <p:cNvSpPr txBox="1">
            <a:spLocks/>
          </p:cNvSpPr>
          <p:nvPr userDrawn="1"/>
        </p:nvSpPr>
        <p:spPr>
          <a:xfrm>
            <a:off x="7464152" y="5446066"/>
            <a:ext cx="4380845" cy="467372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The trademarks DNV GL</a:t>
            </a:r>
            <a:r>
              <a:rPr lang="en-GB" baseline="30000" dirty="0">
                <a:solidFill>
                  <a:schemeClr val="bg1">
                    <a:lumMod val="75000"/>
                  </a:schemeClr>
                </a:solidFill>
              </a:rPr>
              <a:t>®</a:t>
            </a: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, DNV</a:t>
            </a:r>
            <a:r>
              <a:rPr lang="en-GB" baseline="30000" dirty="0">
                <a:solidFill>
                  <a:schemeClr val="bg1">
                    <a:lumMod val="75000"/>
                  </a:schemeClr>
                </a:solidFill>
              </a:rPr>
              <a:t>®</a:t>
            </a: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, the Horizon Graphic and Det Norske Veritas</a:t>
            </a:r>
            <a:r>
              <a:rPr lang="en-GB" baseline="30000" dirty="0">
                <a:solidFill>
                  <a:schemeClr val="bg1">
                    <a:lumMod val="75000"/>
                  </a:schemeClr>
                </a:solidFill>
              </a:rPr>
              <a:t>®</a:t>
            </a: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 </a:t>
            </a:r>
            <a:br>
              <a:rPr lang="en-GB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are the properties of companies in the Det Norske Veritas group.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8148798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330598" y="5678682"/>
            <a:ext cx="11526041" cy="33792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943200"/>
            <a:ext cx="11856000" cy="4679931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>
            <a:lvl1pPr marL="0" indent="0" algn="ctr">
              <a:buNone/>
              <a:defRPr b="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able Placeholder 11"/>
          <p:cNvSpPr>
            <a:spLocks noGrp="1"/>
          </p:cNvSpPr>
          <p:nvPr>
            <p:ph type="tbl" sz="quarter" idx="15"/>
          </p:nvPr>
        </p:nvSpPr>
        <p:spPr>
          <a:xfrm>
            <a:off x="0" y="5537488"/>
            <a:ext cx="11856000" cy="21590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8405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34432" y="1268413"/>
            <a:ext cx="11522209" cy="4645025"/>
          </a:xfrm>
        </p:spPr>
        <p:txBody>
          <a:bodyPr/>
          <a:lstStyle>
            <a:lvl1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+mj-lt"/>
              <a:buAutoNum type="arabicPeriod"/>
              <a:defRPr b="1"/>
            </a:lvl1pPr>
            <a:lvl2pPr marL="522000" indent="-180000">
              <a:buFont typeface="Wingdings" panose="05000000000000000000" pitchFamily="2" charset="2"/>
              <a:buChar char="§"/>
              <a:defRPr/>
            </a:lvl2pPr>
            <a:lvl3pPr marL="738000">
              <a:defRPr/>
            </a:lvl3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77404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U:\DNV\New upgrading projects received September 2013\PPT project assigned September 2013-\work\A4 PPT logos.emf"/>
          <p:cNvPicPr>
            <a:picLocks noChangeAspect="1" noChangeArrowheads="1"/>
          </p:cNvPicPr>
          <p:nvPr userDrawn="1"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" r="-1" b="-44689"/>
          <a:stretch/>
        </p:blipFill>
        <p:spPr bwMode="auto">
          <a:xfrm>
            <a:off x="-1" y="6202575"/>
            <a:ext cx="11856377" cy="589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34433" y="241082"/>
            <a:ext cx="11522208" cy="67008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GB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33" y="1268412"/>
            <a:ext cx="11522208" cy="464434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4433" y="6687696"/>
            <a:ext cx="4141386" cy="17413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800" b="1"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34431" y="6508356"/>
            <a:ext cx="276467" cy="17934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5BA07366-CB75-4AA8-9E5B-928B849F427C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SD_FLD_Copyright"/>
          <p:cNvSpPr txBox="1"/>
          <p:nvPr userDrawn="1"/>
        </p:nvSpPr>
        <p:spPr>
          <a:xfrm>
            <a:off x="610899" y="6508357"/>
            <a:ext cx="540212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 noProof="0" dirty="0">
                <a:solidFill>
                  <a:schemeClr val="tx1"/>
                </a:solidFill>
              </a:rPr>
              <a:t>DNV GL ©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1" y="951174"/>
            <a:ext cx="11856641" cy="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D_FLD_Confidentiality"/>
          <p:cNvSpPr/>
          <p:nvPr userDrawn="1"/>
        </p:nvSpPr>
        <p:spPr>
          <a:xfrm>
            <a:off x="334433" y="6022832"/>
            <a:ext cx="2845013" cy="16031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l" defTabSz="914400" rtl="0" eaLnBrk="1" latinLnBrk="0" hangingPunct="1">
              <a:lnSpc>
                <a:spcPct val="113000"/>
              </a:lnSpc>
              <a:spcBef>
                <a:spcPts val="600"/>
              </a:spcBef>
            </a:pPr>
            <a:endParaRPr lang="en-GB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SD_FLD_Draft" hidden="1"/>
          <p:cNvSpPr txBox="1">
            <a:spLocks noChangeArrowheads="1"/>
          </p:cNvSpPr>
          <p:nvPr userDrawn="1"/>
        </p:nvSpPr>
        <p:spPr bwMode="auto">
          <a:xfrm>
            <a:off x="5340350" y="5927025"/>
            <a:ext cx="1511300" cy="23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ctr">
              <a:spcBef>
                <a:spcPct val="50000"/>
              </a:spcBef>
            </a:pPr>
            <a:r>
              <a:rPr lang="en-GB" altLang="ja-JP" sz="1600" b="0" cap="all" baseline="0" dirty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  <p:sp>
        <p:nvSpPr>
          <p:cNvPr id="16" name="SD_FLD_DocumentDate"/>
          <p:cNvSpPr txBox="1">
            <a:spLocks noChangeArrowheads="1"/>
          </p:cNvSpPr>
          <p:nvPr userDrawn="1"/>
        </p:nvSpPr>
        <p:spPr bwMode="auto">
          <a:xfrm>
            <a:off x="2255572" y="6508356"/>
            <a:ext cx="3740415" cy="1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>
              <a:spcBef>
                <a:spcPct val="50000"/>
              </a:spcBef>
            </a:pPr>
            <a:endParaRPr lang="en-GB" altLang="ja-JP" sz="800" dirty="0">
              <a:solidFill>
                <a:schemeClr val="tx1"/>
              </a:solidFill>
              <a:ea typeface="ＭＳ Ｐゴシック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226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2" r:id="rId5"/>
    <p:sldLayoutId id="2147483651" r:id="rId6"/>
    <p:sldLayoutId id="2147483665" r:id="rId7"/>
    <p:sldLayoutId id="2147483652" r:id="rId8"/>
    <p:sldLayoutId id="2147483653" r:id="rId9"/>
    <p:sldLayoutId id="2147483664" r:id="rId10"/>
    <p:sldLayoutId id="2147483666" r:id="rId11"/>
    <p:sldLayoutId id="2147483677" r:id="rId12"/>
    <p:sldLayoutId id="2147483675" r:id="rId13"/>
    <p:sldLayoutId id="2147483676" r:id="rId14"/>
    <p:sldLayoutId id="2147483654" r:id="rId15"/>
    <p:sldLayoutId id="2147483655" r:id="rId16"/>
    <p:sldLayoutId id="2147483667" r:id="rId17"/>
    <p:sldLayoutId id="2147483678" r:id="rId18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0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14000"/>
        </a:lnSpc>
        <a:spcBef>
          <a:spcPts val="600"/>
        </a:spcBef>
        <a:buClr>
          <a:srgbClr val="3F9C35"/>
        </a:buClr>
        <a:buFont typeface="Wingdings" panose="05000000000000000000" pitchFamily="2" charset="2"/>
        <a:buChar char="§"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396000" indent="-198000" algn="l" defTabSz="914400" rtl="0" eaLnBrk="1" latinLnBrk="0" hangingPunct="1">
        <a:lnSpc>
          <a:spcPct val="114000"/>
        </a:lnSpc>
        <a:spcBef>
          <a:spcPts val="600"/>
        </a:spcBef>
        <a:buClr>
          <a:srgbClr val="3F9C35"/>
        </a:buClr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12000" indent="-198000" algn="l" defTabSz="914400" rtl="0" eaLnBrk="1" latinLnBrk="0" hangingPunct="1">
        <a:lnSpc>
          <a:spcPct val="114000"/>
        </a:lnSpc>
        <a:spcBef>
          <a:spcPts val="600"/>
        </a:spcBef>
        <a:buClr>
          <a:srgbClr val="3F9C35"/>
        </a:buClr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28000" indent="-198000" algn="l" defTabSz="914400" rtl="0" eaLnBrk="1" latinLnBrk="0" hangingPunct="1">
        <a:lnSpc>
          <a:spcPct val="114000"/>
        </a:lnSpc>
        <a:spcBef>
          <a:spcPts val="600"/>
        </a:spcBef>
        <a:buClr>
          <a:srgbClr val="3F9C35"/>
        </a:buClr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044000" indent="-198000" algn="l" defTabSz="914400" rtl="0" eaLnBrk="1" latinLnBrk="0" hangingPunct="1">
        <a:lnSpc>
          <a:spcPct val="114000"/>
        </a:lnSpc>
        <a:spcBef>
          <a:spcPts val="600"/>
        </a:spcBef>
        <a:buClr>
          <a:srgbClr val="3F9C35"/>
        </a:buClr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68" userDrawn="1">
          <p15:clr>
            <a:srgbClr val="F26B43"/>
          </p15:clr>
        </p15:guide>
        <p15:guide id="2" orient="horz" pos="4160" userDrawn="1">
          <p15:clr>
            <a:srgbClr val="F26B43"/>
          </p15:clr>
        </p15:guide>
        <p15:guide id="3" orient="horz" pos="848" userDrawn="1">
          <p15:clr>
            <a:srgbClr val="F26B43"/>
          </p15:clr>
        </p15:guide>
        <p15:guide id="4" orient="horz" pos="800" userDrawn="1">
          <p15:clr>
            <a:srgbClr val="F26B43"/>
          </p15:clr>
        </p15:guide>
        <p15:guide id="5" orient="horz" pos="3728" userDrawn="1">
          <p15:clr>
            <a:srgbClr val="F26B43"/>
          </p15:clr>
        </p15:guide>
        <p15:guide id="6" pos="1928" userDrawn="1">
          <p15:clr>
            <a:srgbClr val="F26B43"/>
          </p15:clr>
        </p15:guide>
        <p15:guide id="7" pos="208" userDrawn="1">
          <p15:clr>
            <a:srgbClr val="F26B43"/>
          </p15:clr>
        </p15:guide>
        <p15:guide id="8" pos="7472" userDrawn="1">
          <p15:clr>
            <a:srgbClr val="F26B43"/>
          </p15:clr>
        </p15:guide>
        <p15:guide id="9" pos="5752" userDrawn="1">
          <p15:clr>
            <a:srgbClr val="F26B43"/>
          </p15:clr>
        </p15:guide>
        <p15:guide id="10" pos="5624" userDrawn="1">
          <p15:clr>
            <a:srgbClr val="F26B43"/>
          </p15:clr>
        </p15:guide>
        <p15:guide id="11" pos="3904" userDrawn="1">
          <p15:clr>
            <a:srgbClr val="F26B43"/>
          </p15:clr>
        </p15:guide>
        <p15:guide id="12" pos="3776" userDrawn="1">
          <p15:clr>
            <a:srgbClr val="F26B43"/>
          </p15:clr>
        </p15:guide>
        <p15:guide id="13" pos="205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U:\DNV\New upgrading projects received September 2013\PPT project assigned September 2013-\work\A4 PPT logos.emf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" r="-1" b="-44689"/>
          <a:stretch/>
        </p:blipFill>
        <p:spPr bwMode="auto">
          <a:xfrm>
            <a:off x="-1" y="6202575"/>
            <a:ext cx="11856377" cy="589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34433" y="241082"/>
            <a:ext cx="11522208" cy="67008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GB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33" y="1268412"/>
            <a:ext cx="11522208" cy="464434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4433" y="6687696"/>
            <a:ext cx="4141386" cy="17413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800" b="1"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34431" y="6508356"/>
            <a:ext cx="276467" cy="17934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5BA07366-CB75-4AA8-9E5B-928B849F427C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SD_FLD_Copyright"/>
          <p:cNvSpPr txBox="1"/>
          <p:nvPr userDrawn="1"/>
        </p:nvSpPr>
        <p:spPr>
          <a:xfrm>
            <a:off x="610899" y="6508357"/>
            <a:ext cx="540212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 noProof="0" dirty="0">
                <a:solidFill>
                  <a:schemeClr val="tx1"/>
                </a:solidFill>
              </a:rPr>
              <a:t>DNV GL ©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1" y="951174"/>
            <a:ext cx="11856641" cy="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D_FLD_Confidentiality"/>
          <p:cNvSpPr/>
          <p:nvPr userDrawn="1"/>
        </p:nvSpPr>
        <p:spPr>
          <a:xfrm>
            <a:off x="334433" y="6022832"/>
            <a:ext cx="2845013" cy="16031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l" defTabSz="914400" rtl="0" eaLnBrk="1" latinLnBrk="0" hangingPunct="1">
              <a:lnSpc>
                <a:spcPct val="113000"/>
              </a:lnSpc>
              <a:spcBef>
                <a:spcPts val="600"/>
              </a:spcBef>
            </a:pPr>
            <a:endParaRPr lang="en-GB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SD_FLD_DocumentDate"/>
          <p:cNvSpPr txBox="1">
            <a:spLocks noChangeArrowheads="1"/>
          </p:cNvSpPr>
          <p:nvPr userDrawn="1"/>
        </p:nvSpPr>
        <p:spPr bwMode="auto">
          <a:xfrm>
            <a:off x="2255572" y="6508356"/>
            <a:ext cx="3740415" cy="1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>
              <a:spcBef>
                <a:spcPct val="50000"/>
              </a:spcBef>
            </a:pPr>
            <a:endParaRPr lang="en-GB" altLang="ja-JP" sz="800" dirty="0">
              <a:solidFill>
                <a:schemeClr val="tx1"/>
              </a:solidFill>
              <a:ea typeface="ＭＳ Ｐゴシック" charset="-128"/>
              <a:cs typeface="Arial" charset="0"/>
            </a:endParaRPr>
          </a:p>
        </p:txBody>
      </p:sp>
      <p:sp>
        <p:nvSpPr>
          <p:cNvPr id="14" name="SD_FLD_Draft" hidden="1"/>
          <p:cNvSpPr txBox="1">
            <a:spLocks noChangeArrowheads="1"/>
          </p:cNvSpPr>
          <p:nvPr userDrawn="1"/>
        </p:nvSpPr>
        <p:spPr bwMode="auto">
          <a:xfrm>
            <a:off x="5340350" y="5927025"/>
            <a:ext cx="1511300" cy="23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ctr">
              <a:spcBef>
                <a:spcPct val="50000"/>
              </a:spcBef>
            </a:pPr>
            <a:r>
              <a:rPr lang="en-GB" altLang="ja-JP" sz="1600" b="0" cap="all" baseline="0" dirty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1480019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0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14000"/>
        </a:lnSpc>
        <a:spcBef>
          <a:spcPts val="600"/>
        </a:spcBef>
        <a:buClr>
          <a:srgbClr val="3F9C35"/>
        </a:buClr>
        <a:buFont typeface="Wingdings" panose="05000000000000000000" pitchFamily="2" charset="2"/>
        <a:buChar char="§"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396000" indent="-198000" algn="l" defTabSz="914400" rtl="0" eaLnBrk="1" latinLnBrk="0" hangingPunct="1">
        <a:lnSpc>
          <a:spcPct val="114000"/>
        </a:lnSpc>
        <a:spcBef>
          <a:spcPts val="600"/>
        </a:spcBef>
        <a:buClr>
          <a:srgbClr val="3F9C35"/>
        </a:buClr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12000" indent="-198000" algn="l" defTabSz="914400" rtl="0" eaLnBrk="1" latinLnBrk="0" hangingPunct="1">
        <a:lnSpc>
          <a:spcPct val="114000"/>
        </a:lnSpc>
        <a:spcBef>
          <a:spcPts val="600"/>
        </a:spcBef>
        <a:buClr>
          <a:srgbClr val="3F9C35"/>
        </a:buClr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28000" indent="-198000" algn="l" defTabSz="914400" rtl="0" eaLnBrk="1" latinLnBrk="0" hangingPunct="1">
        <a:lnSpc>
          <a:spcPct val="114000"/>
        </a:lnSpc>
        <a:spcBef>
          <a:spcPts val="600"/>
        </a:spcBef>
        <a:buClr>
          <a:srgbClr val="3F9C35"/>
        </a:buClr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044000" indent="-198000" algn="l" defTabSz="914400" rtl="0" eaLnBrk="1" latinLnBrk="0" hangingPunct="1">
        <a:lnSpc>
          <a:spcPct val="114000"/>
        </a:lnSpc>
        <a:spcBef>
          <a:spcPts val="600"/>
        </a:spcBef>
        <a:buClr>
          <a:srgbClr val="3F9C35"/>
        </a:buClr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jp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J:\Pictures\DNV KEMA Brand Central Images\04 Electricity Transmission &amp; Distribution\0403 Substations\National Grid (13394-12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" t="33298" r="4837" b="15414"/>
          <a:stretch/>
        </p:blipFill>
        <p:spPr bwMode="auto">
          <a:xfrm>
            <a:off x="334432" y="1190013"/>
            <a:ext cx="11594216" cy="483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noProof="0" smtClean="0"/>
              <a:pPr/>
              <a:t>1</a:t>
            </a:fld>
            <a:endParaRPr lang="en-GB" noProof="0" dirty="0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6096000" y="3645024"/>
            <a:ext cx="2377763" cy="1912615"/>
          </a:xfrm>
          <a:prstGeom prst="rect">
            <a:avLst/>
          </a:prstGeom>
          <a:solidFill>
            <a:schemeClr val="accent4">
              <a:alpha val="80000"/>
            </a:schemeClr>
          </a:solidFill>
          <a:ln>
            <a:noFill/>
          </a:ln>
          <a:effectLst/>
          <a:extLst/>
        </p:spPr>
        <p:txBody>
          <a:bodyPr lIns="72000" tIns="0" rIns="72000"/>
          <a:lstStyle/>
          <a:p>
            <a:pPr lvl="0" fontAlgn="base">
              <a:spcBef>
                <a:spcPct val="0"/>
              </a:spcBef>
              <a:spcAft>
                <a:spcPct val="5000"/>
              </a:spcAft>
            </a:pPr>
            <a:r>
              <a:rPr lang="en-GB" sz="2400" b="1" dirty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No 1 </a:t>
            </a:r>
          </a:p>
          <a:p>
            <a:pPr lvl="0" fontAlgn="base">
              <a:spcBef>
                <a:spcPct val="0"/>
              </a:spcBef>
              <a:spcAft>
                <a:spcPct val="5000"/>
              </a:spcAft>
            </a:pPr>
            <a:br>
              <a:rPr lang="en-GB" sz="1200" dirty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GB" sz="1200" dirty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 high power and high voltage testing with 10 </a:t>
            </a:r>
            <a:r>
              <a:rPr lang="en-GB" sz="1200" dirty="0">
                <a:solidFill>
                  <a:srgbClr val="FFFFFF"/>
                </a:solidFill>
              </a:rPr>
              <a:t>laboratories incl. our leading lab in Arnhem</a:t>
            </a:r>
            <a:endParaRPr lang="en-GB" sz="1200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1055440" y="3645024"/>
            <a:ext cx="2377763" cy="1912615"/>
          </a:xfrm>
          <a:prstGeom prst="rect">
            <a:avLst/>
          </a:prstGeom>
          <a:solidFill>
            <a:schemeClr val="accent4">
              <a:alpha val="80000"/>
            </a:schemeClr>
          </a:solidFill>
          <a:ln>
            <a:noFill/>
          </a:ln>
          <a:effectLst/>
          <a:extLst/>
        </p:spPr>
        <p:txBody>
          <a:bodyPr lIns="72000" tIns="0" rIns="72000"/>
          <a:lstStyle/>
          <a:p>
            <a:pPr lvl="0" fontAlgn="base">
              <a:spcBef>
                <a:spcPct val="0"/>
              </a:spcBef>
              <a:spcAft>
                <a:spcPct val="5000"/>
              </a:spcAft>
            </a:pPr>
            <a:r>
              <a:rPr lang="en-GB" sz="2400" b="1" dirty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Largest</a:t>
            </a:r>
          </a:p>
          <a:p>
            <a:pPr lvl="0" fontAlgn="base">
              <a:spcBef>
                <a:spcPct val="0"/>
              </a:spcBef>
              <a:spcAft>
                <a:spcPct val="5000"/>
              </a:spcAft>
            </a:pPr>
            <a:endParaRPr lang="en-GB" sz="1200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5000"/>
              </a:spcAft>
            </a:pPr>
            <a:r>
              <a:rPr lang="en-GB" sz="1200" dirty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independent technical advisor on renewable energy and 2,500 energy experts</a:t>
            </a:r>
            <a:endParaRPr lang="en-GB" sz="800" dirty="0">
              <a:solidFill>
                <a:srgbClr val="FFFFFF"/>
              </a:solidFill>
              <a:latin typeface="Verdana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5000"/>
              </a:spcAft>
            </a:pPr>
            <a:endParaRPr lang="en-GB" sz="1200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3575720" y="3645024"/>
            <a:ext cx="2377763" cy="1912615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  <a:effectLst/>
          <a:extLst/>
        </p:spPr>
        <p:txBody>
          <a:bodyPr lIns="72000" tIns="0" rIns="72000"/>
          <a:lstStyle/>
          <a:p>
            <a:pPr lvl="0" fontAlgn="base">
              <a:spcBef>
                <a:spcPct val="0"/>
              </a:spcBef>
              <a:spcAft>
                <a:spcPct val="5000"/>
              </a:spcAft>
            </a:pPr>
            <a:r>
              <a:rPr lang="en-GB" sz="2400" b="1" dirty="0">
                <a:solidFill>
                  <a:srgbClr val="333333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&gt;25</a:t>
            </a:r>
          </a:p>
          <a:p>
            <a:pPr fontAlgn="base">
              <a:spcBef>
                <a:spcPct val="0"/>
              </a:spcBef>
              <a:spcAft>
                <a:spcPct val="5000"/>
              </a:spcAft>
            </a:pPr>
            <a:endParaRPr lang="en-GB" sz="1200" dirty="0">
              <a:solidFill>
                <a:srgbClr val="333333"/>
              </a:solidFill>
              <a:latin typeface="Verdana" pitchFamily="34" charset="0"/>
            </a:endParaRPr>
          </a:p>
          <a:p>
            <a:pPr lvl="0"/>
            <a:r>
              <a:rPr lang="en-GB" sz="1200" dirty="0"/>
              <a:t>standards and guidelines published as a leading certification body</a:t>
            </a:r>
            <a:endParaRPr lang="en-GB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8686789" y="3647296"/>
            <a:ext cx="2377763" cy="1912615"/>
          </a:xfrm>
          <a:prstGeom prst="rect">
            <a:avLst/>
          </a:prstGeom>
          <a:solidFill>
            <a:srgbClr val="E6E6E6">
              <a:alpha val="80000"/>
            </a:srgbClr>
          </a:solidFill>
          <a:ln>
            <a:noFill/>
          </a:ln>
          <a:effectLst/>
          <a:extLst/>
        </p:spPr>
        <p:txBody>
          <a:bodyPr lIns="72000" tIns="0" rIns="72000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GB" sz="2400" b="1" dirty="0">
                <a:solidFill>
                  <a:srgbClr val="333333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90</a:t>
            </a:r>
          </a:p>
          <a:p>
            <a:pPr lvl="0"/>
            <a:br>
              <a:rPr lang="en-GB" sz="1200" dirty="0">
                <a:solidFill>
                  <a:srgbClr val="333333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GB" sz="1200" dirty="0">
                <a:solidFill>
                  <a:srgbClr val="333333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years experience in </a:t>
            </a:r>
          </a:p>
          <a:p>
            <a:pPr lvl="0"/>
            <a:r>
              <a:rPr lang="en-GB" sz="1200" dirty="0">
                <a:solidFill>
                  <a:srgbClr val="333333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power industry, including 30 years in energy efficiency and wind energy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GB" sz="1200" dirty="0">
              <a:solidFill>
                <a:srgbClr val="333333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GB" sz="1200" dirty="0">
              <a:solidFill>
                <a:srgbClr val="333333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334431" y="241082"/>
            <a:ext cx="8641656" cy="670086"/>
          </a:xfrm>
        </p:spPr>
        <p:txBody>
          <a:bodyPr/>
          <a:lstStyle/>
          <a:p>
            <a:r>
              <a:rPr lang="en-GB" dirty="0"/>
              <a:t>An energy technology powerhouse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06539" y="5877273"/>
            <a:ext cx="8894763" cy="2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953" y="93970"/>
            <a:ext cx="1838695" cy="81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972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165788"/>
            <a:ext cx="11856641" cy="4831463"/>
          </a:xfrm>
          <a:prstGeom prst="rect">
            <a:avLst/>
          </a:prstGeom>
          <a:solidFill>
            <a:srgbClr val="E5E5E5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3000"/>
              </a:lnSpc>
              <a:spcBef>
                <a:spcPts val="600"/>
              </a:spcBef>
            </a:pPr>
            <a:endParaRPr lang="en-GB" sz="1600" dirty="0" err="1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Our Focus area: smart grid protocols</a:t>
            </a:r>
          </a:p>
        </p:txBody>
      </p:sp>
      <p:cxnSp>
        <p:nvCxnSpPr>
          <p:cNvPr id="7" name="Straight Arrow Connector 6"/>
          <p:cNvCxnSpPr/>
          <p:nvPr/>
        </p:nvCxnSpPr>
        <p:spPr bwMode="auto">
          <a:xfrm>
            <a:off x="3683001" y="2440271"/>
            <a:ext cx="0" cy="148204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5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51983" y="4296751"/>
            <a:ext cx="1343558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5" name="Straight Arrow Connector 54"/>
          <p:cNvCxnSpPr/>
          <p:nvPr/>
        </p:nvCxnSpPr>
        <p:spPr bwMode="auto">
          <a:xfrm flipH="1">
            <a:off x="5375920" y="5106263"/>
            <a:ext cx="2465956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5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3037" y="3976510"/>
            <a:ext cx="2002193" cy="1207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" name="Rectangle 6"/>
          <p:cNvSpPr>
            <a:spLocks noChangeArrowheads="1"/>
          </p:cNvSpPr>
          <p:nvPr/>
        </p:nvSpPr>
        <p:spPr bwMode="auto">
          <a:xfrm>
            <a:off x="6028765" y="2012681"/>
            <a:ext cx="1080424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200" b="1" dirty="0">
                <a:solidFill>
                  <a:schemeClr val="accent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IEC 60870-6</a:t>
            </a:r>
            <a:endParaRPr lang="en-GB" sz="1200" dirty="0">
              <a:solidFill>
                <a:schemeClr val="accent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8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1766" y="1165789"/>
            <a:ext cx="1506691" cy="1231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" name="Rectangle 10"/>
          <p:cNvSpPr>
            <a:spLocks noChangeArrowheads="1"/>
          </p:cNvSpPr>
          <p:nvPr/>
        </p:nvSpPr>
        <p:spPr bwMode="auto">
          <a:xfrm>
            <a:off x="2061261" y="2825110"/>
            <a:ext cx="148117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200" b="1" dirty="0">
                <a:solidFill>
                  <a:schemeClr val="accent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IEC 60870-5-101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200" b="1" dirty="0">
                <a:solidFill>
                  <a:schemeClr val="accent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IEC 60870-5-104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200" b="1" dirty="0">
                <a:solidFill>
                  <a:schemeClr val="accent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IEC 61850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200" b="1" dirty="0">
                <a:solidFill>
                  <a:schemeClr val="accent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IEC 62351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200" b="1" dirty="0">
                <a:solidFill>
                  <a:schemeClr val="accent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DNP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dirty="0">
              <a:latin typeface="Arial" pitchFamily="34" charset="0"/>
            </a:endParaRPr>
          </a:p>
        </p:txBody>
      </p:sp>
      <p:pic>
        <p:nvPicPr>
          <p:cNvPr id="60" name="Picture 2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35429" y="2222042"/>
            <a:ext cx="936931" cy="910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" name="Rectangle 25"/>
          <p:cNvSpPr>
            <a:spLocks noChangeArrowheads="1"/>
          </p:cNvSpPr>
          <p:nvPr/>
        </p:nvSpPr>
        <p:spPr bwMode="auto">
          <a:xfrm>
            <a:off x="2272491" y="4452950"/>
            <a:ext cx="928139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GB" sz="1500" b="1" dirty="0">
                <a:solidFill>
                  <a:schemeClr val="tx2"/>
                </a:solidFill>
                <a:latin typeface="Arial" pitchFamily="34" charset="0"/>
              </a:rPr>
              <a:t>(</a:t>
            </a:r>
            <a:r>
              <a:rPr lang="en-GB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Digital)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GB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Substation</a:t>
            </a:r>
            <a:endParaRPr lang="en-GB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2" name="Rectangle 27"/>
          <p:cNvSpPr>
            <a:spLocks noChangeArrowheads="1"/>
          </p:cNvSpPr>
          <p:nvPr/>
        </p:nvSpPr>
        <p:spPr bwMode="auto">
          <a:xfrm>
            <a:off x="5762926" y="4429402"/>
            <a:ext cx="190116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200" b="1" dirty="0">
                <a:solidFill>
                  <a:schemeClr val="accent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IEC 61850/IEC 62351</a:t>
            </a:r>
            <a:br>
              <a:rPr lang="en-GB" sz="1200" b="1" dirty="0">
                <a:solidFill>
                  <a:schemeClr val="accent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GB" sz="1200" b="1" dirty="0">
                <a:solidFill>
                  <a:schemeClr val="accent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IEC 60870-5-103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200" b="1" dirty="0">
                <a:solidFill>
                  <a:schemeClr val="accent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DNP</a:t>
            </a:r>
          </a:p>
        </p:txBody>
      </p:sp>
      <p:sp>
        <p:nvSpPr>
          <p:cNvPr id="64" name="Rectangle 36"/>
          <p:cNvSpPr>
            <a:spLocks noChangeArrowheads="1"/>
          </p:cNvSpPr>
          <p:nvPr/>
        </p:nvSpPr>
        <p:spPr bwMode="auto">
          <a:xfrm>
            <a:off x="4778457" y="2529070"/>
            <a:ext cx="14571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200" b="1" dirty="0">
                <a:solidFill>
                  <a:schemeClr val="accent4"/>
                </a:solidFill>
                <a:latin typeface="+mj-lt"/>
              </a:rPr>
              <a:t>IEC 61970</a:t>
            </a:r>
            <a:br>
              <a:rPr lang="en-GB" sz="1200" b="1" dirty="0">
                <a:solidFill>
                  <a:schemeClr val="accent4"/>
                </a:solidFill>
                <a:latin typeface="+mj-lt"/>
              </a:rPr>
            </a:br>
            <a:r>
              <a:rPr lang="en-GB" sz="1200" b="1" dirty="0">
                <a:solidFill>
                  <a:schemeClr val="accent4"/>
                </a:solidFill>
                <a:latin typeface="+mj-lt"/>
              </a:rPr>
              <a:t>IEC </a:t>
            </a:r>
            <a:r>
              <a:rPr lang="en-GB" sz="1200" b="1">
                <a:solidFill>
                  <a:schemeClr val="accent4"/>
                </a:solidFill>
                <a:latin typeface="+mj-lt"/>
              </a:rPr>
              <a:t>61968 (CIM)</a:t>
            </a:r>
            <a:endParaRPr lang="en-GB" dirty="0">
              <a:latin typeface="Arial" pitchFamily="34" charset="0"/>
            </a:endParaRPr>
          </a:p>
        </p:txBody>
      </p:sp>
      <p:pic>
        <p:nvPicPr>
          <p:cNvPr id="65" name="Picture 3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61720" y="3327132"/>
            <a:ext cx="1324084" cy="906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" name="Rectangle 39"/>
          <p:cNvSpPr>
            <a:spLocks noChangeArrowheads="1"/>
          </p:cNvSpPr>
          <p:nvPr/>
        </p:nvSpPr>
        <p:spPr bwMode="auto">
          <a:xfrm>
            <a:off x="5776385" y="3840882"/>
            <a:ext cx="118942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200" b="1" dirty="0">
                <a:solidFill>
                  <a:schemeClr val="accent4"/>
                </a:solidFill>
                <a:latin typeface="+mj-lt"/>
              </a:rPr>
              <a:t>IEC 61400-25</a:t>
            </a:r>
            <a:endParaRPr lang="en-GB" sz="1200" dirty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68" name="Rectangle 44"/>
          <p:cNvSpPr>
            <a:spLocks noChangeArrowheads="1"/>
          </p:cNvSpPr>
          <p:nvPr/>
        </p:nvSpPr>
        <p:spPr bwMode="auto">
          <a:xfrm>
            <a:off x="5803431" y="1284826"/>
            <a:ext cx="1636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200" b="1" dirty="0">
                <a:solidFill>
                  <a:schemeClr val="accent4"/>
                </a:solidFill>
              </a:rPr>
              <a:t>DLMS, PRIME, SML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200" b="1" dirty="0">
                <a:solidFill>
                  <a:schemeClr val="accent4"/>
                </a:solidFill>
              </a:rPr>
              <a:t>M-Bus, IDIS, OSGP</a:t>
            </a:r>
            <a:endParaRPr lang="en-GB" sz="1200" dirty="0">
              <a:solidFill>
                <a:schemeClr val="accent4"/>
              </a:solidFill>
            </a:endParaRPr>
          </a:p>
        </p:txBody>
      </p:sp>
      <p:sp>
        <p:nvSpPr>
          <p:cNvPr id="71" name="Rectangle 24"/>
          <p:cNvSpPr>
            <a:spLocks noChangeArrowheads="1"/>
          </p:cNvSpPr>
          <p:nvPr/>
        </p:nvSpPr>
        <p:spPr bwMode="auto">
          <a:xfrm>
            <a:off x="1230127" y="1562920"/>
            <a:ext cx="1926200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GB" sz="12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Grid operator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GB" sz="12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en-GB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DSO, </a:t>
            </a:r>
            <a:r>
              <a:rPr lang="en-GB" sz="12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TSO</a:t>
            </a:r>
            <a:r>
              <a:rPr lang="en-GB" sz="1500" b="1">
                <a:solidFill>
                  <a:schemeClr val="tx2"/>
                </a:solidFill>
                <a:latin typeface="Arial" pitchFamily="34" charset="0"/>
              </a:rPr>
              <a:t>)</a:t>
            </a:r>
            <a:br>
              <a:rPr lang="en-GB" sz="1500" b="1">
                <a:solidFill>
                  <a:schemeClr val="tx2"/>
                </a:solidFill>
                <a:latin typeface="Arial" pitchFamily="34" charset="0"/>
              </a:rPr>
            </a:br>
            <a:endParaRPr lang="en-GB" dirty="0">
              <a:solidFill>
                <a:schemeClr val="tx2"/>
              </a:solidFill>
              <a:latin typeface="Arial" pitchFamily="34" charset="0"/>
            </a:endParaRPr>
          </a:p>
        </p:txBody>
      </p:sp>
      <p:cxnSp>
        <p:nvCxnSpPr>
          <p:cNvPr id="79" name="Straight Arrow Connector 78"/>
          <p:cNvCxnSpPr/>
          <p:nvPr/>
        </p:nvCxnSpPr>
        <p:spPr bwMode="auto">
          <a:xfrm flipH="1">
            <a:off x="5375920" y="4198239"/>
            <a:ext cx="2465956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0" name="Straight Arrow Connector 79"/>
          <p:cNvCxnSpPr/>
          <p:nvPr/>
        </p:nvCxnSpPr>
        <p:spPr bwMode="auto">
          <a:xfrm flipH="1">
            <a:off x="5358236" y="2268780"/>
            <a:ext cx="2465956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6" name="Straight Arrow Connector 85"/>
          <p:cNvCxnSpPr/>
          <p:nvPr/>
        </p:nvCxnSpPr>
        <p:spPr bwMode="auto">
          <a:xfrm>
            <a:off x="4558691" y="2437710"/>
            <a:ext cx="0" cy="52222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8" name="Straight Arrow Connector 87"/>
          <p:cNvCxnSpPr/>
          <p:nvPr/>
        </p:nvCxnSpPr>
        <p:spPr bwMode="auto">
          <a:xfrm flipH="1">
            <a:off x="5335999" y="1729781"/>
            <a:ext cx="2465956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9" name="Rectangle 24"/>
          <p:cNvSpPr>
            <a:spLocks noChangeArrowheads="1"/>
          </p:cNvSpPr>
          <p:nvPr/>
        </p:nvSpPr>
        <p:spPr bwMode="auto">
          <a:xfrm>
            <a:off x="9415836" y="1564802"/>
            <a:ext cx="157254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2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Smart meter</a:t>
            </a:r>
            <a:endParaRPr lang="en-GB" sz="12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1894786" y="5266980"/>
            <a:ext cx="9637442" cy="7302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0" rIns="91440" bIns="0" numCol="1" rtlCol="0" anchor="ctr" anchorCtr="0" compatLnSpc="1">
            <a:prstTxWarp prst="textNoShape">
              <a:avLst/>
            </a:prstTxWarp>
          </a:bodyPr>
          <a:lstStyle/>
          <a:p>
            <a:br>
              <a:rPr lang="en-GB" sz="1400" b="1" dirty="0">
                <a:solidFill>
                  <a:schemeClr val="bg1"/>
                </a:solidFill>
              </a:rPr>
            </a:br>
            <a:r>
              <a:rPr lang="en-GB" sz="1400" b="1" dirty="0">
                <a:solidFill>
                  <a:schemeClr val="bg1"/>
                </a:solidFill>
              </a:rPr>
              <a:t>  </a:t>
            </a:r>
            <a:r>
              <a:rPr lang="en-GB" sz="1600" b="1" dirty="0">
                <a:solidFill>
                  <a:schemeClr val="bg1"/>
                </a:solidFill>
              </a:rPr>
              <a:t>SDH/PDH     MPLS     PLC            Public Cellular	    RF Mesh	</a:t>
            </a:r>
          </a:p>
          <a:p>
            <a:r>
              <a:rPr lang="en-GB" sz="1600" b="1" dirty="0">
                <a:solidFill>
                  <a:schemeClr val="bg1"/>
                </a:solidFill>
              </a:rPr>
              <a:t>				</a:t>
            </a:r>
            <a:r>
              <a:rPr lang="en-GB" sz="1200" b="1" dirty="0">
                <a:solidFill>
                  <a:schemeClr val="bg1"/>
                </a:solidFill>
              </a:rPr>
              <a:t>   (GPRS, CDMA, LTE)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92" name="Rectangle 25"/>
          <p:cNvSpPr>
            <a:spLocks noChangeArrowheads="1"/>
          </p:cNvSpPr>
          <p:nvPr/>
        </p:nvSpPr>
        <p:spPr bwMode="auto">
          <a:xfrm>
            <a:off x="-695470" y="5413867"/>
            <a:ext cx="23762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GB" sz="12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Telecom</a:t>
            </a:r>
            <a:br>
              <a:rPr lang="en-GB" sz="12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GB" sz="12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Infra-structure</a:t>
            </a:r>
            <a:endParaRPr lang="en-GB" sz="1200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8239" y="2996952"/>
            <a:ext cx="691798" cy="766536"/>
          </a:xfrm>
          <a:prstGeom prst="rect">
            <a:avLst/>
          </a:prstGeom>
        </p:spPr>
      </p:pic>
      <p:sp>
        <p:nvSpPr>
          <p:cNvPr id="34" name="Rectangle 24"/>
          <p:cNvSpPr>
            <a:spLocks noChangeArrowheads="1"/>
          </p:cNvSpPr>
          <p:nvPr/>
        </p:nvSpPr>
        <p:spPr bwMode="auto">
          <a:xfrm>
            <a:off x="4367808" y="3327132"/>
            <a:ext cx="35266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500" b="1" dirty="0">
                <a:latin typeface="Arial" pitchFamily="34" charset="0"/>
              </a:rPr>
              <a:t>CIM</a:t>
            </a:r>
            <a:endParaRPr lang="en-GB" dirty="0">
              <a:latin typeface="Arial" pitchFamily="34" charset="0"/>
            </a:endParaRPr>
          </a:p>
        </p:txBody>
      </p:sp>
      <p:sp>
        <p:nvSpPr>
          <p:cNvPr id="32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334431" y="6508356"/>
            <a:ext cx="276467" cy="179340"/>
          </a:xfrm>
        </p:spPr>
        <p:txBody>
          <a:bodyPr/>
          <a:lstStyle/>
          <a:p>
            <a:fld id="{5BA07366-CB75-4AA8-9E5B-928B849F427C}" type="slidenum">
              <a:rPr lang="en-GB" smtClean="0"/>
              <a:t>2</a:t>
            </a:fld>
            <a:endParaRPr lang="en-GB" dirty="0"/>
          </a:p>
        </p:txBody>
      </p:sp>
      <p:sp>
        <p:nvSpPr>
          <p:cNvPr id="33" name="Rectangle 24"/>
          <p:cNvSpPr>
            <a:spLocks noChangeArrowheads="1"/>
          </p:cNvSpPr>
          <p:nvPr/>
        </p:nvSpPr>
        <p:spPr bwMode="auto">
          <a:xfrm>
            <a:off x="9409475" y="2485258"/>
            <a:ext cx="157254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2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Grid operator</a:t>
            </a:r>
            <a:endParaRPr lang="en-GB" sz="12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5" name="Rectangle 24"/>
          <p:cNvSpPr>
            <a:spLocks noChangeArrowheads="1"/>
          </p:cNvSpPr>
          <p:nvPr/>
        </p:nvSpPr>
        <p:spPr bwMode="auto">
          <a:xfrm>
            <a:off x="9409475" y="3693062"/>
            <a:ext cx="157254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2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Renewables/DER</a:t>
            </a:r>
          </a:p>
        </p:txBody>
      </p:sp>
      <p:sp>
        <p:nvSpPr>
          <p:cNvPr id="36" name="Rectangle 25"/>
          <p:cNvSpPr>
            <a:spLocks noChangeArrowheads="1"/>
          </p:cNvSpPr>
          <p:nvPr/>
        </p:nvSpPr>
        <p:spPr bwMode="auto">
          <a:xfrm>
            <a:off x="9409475" y="4486368"/>
            <a:ext cx="928139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500" b="1" dirty="0">
                <a:solidFill>
                  <a:schemeClr val="tx2"/>
                </a:solidFill>
                <a:latin typeface="Arial" pitchFamily="34" charset="0"/>
              </a:rPr>
              <a:t>(</a:t>
            </a:r>
            <a:r>
              <a:rPr lang="en-GB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Digital)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Substation</a:t>
            </a:r>
            <a:endParaRPr lang="en-GB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80" y="1304072"/>
            <a:ext cx="878310" cy="84863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9835406">
            <a:off x="149611" y="544251"/>
            <a:ext cx="2859510" cy="1092859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065796">
            <a:off x="9610179" y="600112"/>
            <a:ext cx="2455617" cy="987528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809994">
            <a:off x="-14244" y="3469753"/>
            <a:ext cx="2468444" cy="1069407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9656581">
            <a:off x="9490655" y="4939580"/>
            <a:ext cx="2560517" cy="1037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644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33" y="286067"/>
            <a:ext cx="11522208" cy="670086"/>
          </a:xfrm>
        </p:spPr>
        <p:txBody>
          <a:bodyPr/>
          <a:lstStyle/>
          <a:p>
            <a:r>
              <a:rPr lang="en-GB" dirty="0"/>
              <a:t>Our services: Advisory, Training, Testing and Test tools</a:t>
            </a:r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34431" y="6508356"/>
            <a:ext cx="276467" cy="179340"/>
          </a:xfrm>
        </p:spPr>
        <p:txBody>
          <a:bodyPr/>
          <a:lstStyle/>
          <a:p>
            <a:fld id="{5BA07366-CB75-4AA8-9E5B-928B849F427C}" type="slidenum">
              <a:rPr lang="en-GB" smtClean="0"/>
              <a:t>3</a:t>
            </a:fld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324197" y="1252453"/>
            <a:ext cx="3827588" cy="1352639"/>
          </a:xfrm>
          <a:prstGeom prst="rect">
            <a:avLst/>
          </a:prstGeom>
          <a:solidFill>
            <a:schemeClr val="accent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3000"/>
              </a:lnSpc>
              <a:spcBef>
                <a:spcPts val="600"/>
              </a:spcBef>
            </a:pPr>
            <a:endParaRPr lang="en-GB" sz="1600" dirty="0" err="1"/>
          </a:p>
        </p:txBody>
      </p:sp>
      <p:sp>
        <p:nvSpPr>
          <p:cNvPr id="14" name="Rectangle 13"/>
          <p:cNvSpPr/>
          <p:nvPr/>
        </p:nvSpPr>
        <p:spPr>
          <a:xfrm>
            <a:off x="6073166" y="1252453"/>
            <a:ext cx="3600400" cy="1710935"/>
          </a:xfrm>
          <a:prstGeom prst="rect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3000"/>
              </a:lnSpc>
              <a:spcBef>
                <a:spcPts val="600"/>
              </a:spcBef>
            </a:pPr>
            <a:endParaRPr lang="en-GB" sz="1600" dirty="0" err="1"/>
          </a:p>
        </p:txBody>
      </p:sp>
      <p:sp>
        <p:nvSpPr>
          <p:cNvPr id="15" name="Rectangle 14"/>
          <p:cNvSpPr/>
          <p:nvPr/>
        </p:nvSpPr>
        <p:spPr>
          <a:xfrm>
            <a:off x="2654890" y="2605091"/>
            <a:ext cx="3475257" cy="1534142"/>
          </a:xfrm>
          <a:prstGeom prst="rect">
            <a:avLst/>
          </a:prstGeom>
          <a:solidFill>
            <a:srgbClr val="999999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3000"/>
              </a:lnSpc>
              <a:spcBef>
                <a:spcPts val="600"/>
              </a:spcBef>
            </a:pPr>
            <a:endParaRPr lang="en-GB" sz="1600" dirty="0" err="1"/>
          </a:p>
        </p:txBody>
      </p:sp>
      <p:sp>
        <p:nvSpPr>
          <p:cNvPr id="16" name="Rectangle 15"/>
          <p:cNvSpPr/>
          <p:nvPr/>
        </p:nvSpPr>
        <p:spPr>
          <a:xfrm>
            <a:off x="324196" y="4148783"/>
            <a:ext cx="3792259" cy="1794658"/>
          </a:xfrm>
          <a:prstGeom prst="rect">
            <a:avLst/>
          </a:prstGeom>
          <a:solidFill>
            <a:srgbClr val="00206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3000"/>
              </a:lnSpc>
              <a:spcBef>
                <a:spcPts val="600"/>
              </a:spcBef>
            </a:pPr>
            <a:endParaRPr lang="en-GB" sz="1600" dirty="0" err="1"/>
          </a:p>
        </p:txBody>
      </p:sp>
      <p:sp>
        <p:nvSpPr>
          <p:cNvPr id="20" name="Rectangle 19"/>
          <p:cNvSpPr/>
          <p:nvPr/>
        </p:nvSpPr>
        <p:spPr>
          <a:xfrm>
            <a:off x="7618523" y="2945039"/>
            <a:ext cx="4238118" cy="1566092"/>
          </a:xfrm>
          <a:prstGeom prst="rect">
            <a:avLst/>
          </a:prstGeom>
          <a:solidFill>
            <a:srgbClr val="66666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3000"/>
              </a:lnSpc>
              <a:spcBef>
                <a:spcPts val="600"/>
              </a:spcBef>
            </a:pPr>
            <a:endParaRPr lang="en-GB" sz="1600" dirty="0" err="1"/>
          </a:p>
        </p:txBody>
      </p:sp>
      <p:sp>
        <p:nvSpPr>
          <p:cNvPr id="7" name="TextBox 6"/>
          <p:cNvSpPr txBox="1"/>
          <p:nvPr/>
        </p:nvSpPr>
        <p:spPr>
          <a:xfrm>
            <a:off x="359019" y="1521584"/>
            <a:ext cx="3757436" cy="7067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3000"/>
              </a:lnSpc>
              <a:spcBef>
                <a:spcPts val="600"/>
              </a:spcBef>
            </a:pPr>
            <a:r>
              <a:rPr lang="en-GB" sz="1400" b="1" dirty="0">
                <a:solidFill>
                  <a:schemeClr val="bg1"/>
                </a:solidFill>
              </a:rPr>
              <a:t>Evaluation of standards and technologies for upgrading </a:t>
            </a:r>
            <a:br>
              <a:rPr lang="en-GB" sz="1400" b="1" dirty="0">
                <a:solidFill>
                  <a:schemeClr val="bg1"/>
                </a:solidFill>
              </a:rPr>
            </a:br>
            <a:r>
              <a:rPr lang="en-GB" sz="1400" b="1" dirty="0">
                <a:solidFill>
                  <a:schemeClr val="bg1"/>
                </a:solidFill>
              </a:rPr>
              <a:t>existing systems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47306" y="1559825"/>
            <a:ext cx="3757436" cy="9502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3000"/>
              </a:lnSpc>
              <a:spcBef>
                <a:spcPts val="600"/>
              </a:spcBef>
            </a:pPr>
            <a:r>
              <a:rPr lang="en-GB" sz="1400" b="1" dirty="0">
                <a:solidFill>
                  <a:schemeClr val="bg1"/>
                </a:solidFill>
              </a:rPr>
              <a:t>Design and optimization </a:t>
            </a:r>
            <a:br>
              <a:rPr lang="en-GB" sz="1400" b="1" dirty="0">
                <a:solidFill>
                  <a:schemeClr val="bg1"/>
                </a:solidFill>
              </a:rPr>
            </a:br>
            <a:r>
              <a:rPr lang="en-GB" sz="1400" b="1" dirty="0">
                <a:solidFill>
                  <a:schemeClr val="bg1"/>
                </a:solidFill>
              </a:rPr>
              <a:t>of the telecommunication architecture </a:t>
            </a:r>
            <a:br>
              <a:rPr lang="en-GB" sz="1400" b="1" dirty="0">
                <a:solidFill>
                  <a:schemeClr val="bg1"/>
                </a:solidFill>
              </a:rPr>
            </a:br>
            <a:r>
              <a:rPr lang="en-GB" sz="1400" b="1" dirty="0">
                <a:solidFill>
                  <a:schemeClr val="bg1"/>
                </a:solidFill>
              </a:rPr>
              <a:t>for open standards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907733" y="2708920"/>
            <a:ext cx="3193042" cy="15596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3000"/>
              </a:lnSpc>
              <a:spcBef>
                <a:spcPts val="600"/>
              </a:spcBef>
            </a:pPr>
            <a:r>
              <a:rPr lang="en-GB" sz="1200" b="1" dirty="0">
                <a:solidFill>
                  <a:schemeClr val="bg1"/>
                </a:solidFill>
              </a:rPr>
              <a:t>Testing:	     IEC 61850</a:t>
            </a:r>
          </a:p>
          <a:p>
            <a:pPr algn="ctr">
              <a:lnSpc>
                <a:spcPct val="113000"/>
              </a:lnSpc>
              <a:spcBef>
                <a:spcPts val="600"/>
              </a:spcBef>
            </a:pPr>
            <a:r>
              <a:rPr lang="en-GB" sz="1200" b="1" dirty="0">
                <a:solidFill>
                  <a:schemeClr val="bg1"/>
                </a:solidFill>
              </a:rPr>
              <a:t>IEC 61400</a:t>
            </a:r>
          </a:p>
          <a:p>
            <a:pPr algn="ctr">
              <a:lnSpc>
                <a:spcPct val="113000"/>
              </a:lnSpc>
              <a:spcBef>
                <a:spcPts val="600"/>
              </a:spcBef>
            </a:pPr>
            <a:r>
              <a:rPr lang="en-GB" sz="1200" b="1" dirty="0">
                <a:solidFill>
                  <a:schemeClr val="bg1"/>
                </a:solidFill>
              </a:rPr>
              <a:t>IEC 60870-5-101/104 – DNP3</a:t>
            </a:r>
          </a:p>
          <a:p>
            <a:pPr algn="ctr">
              <a:lnSpc>
                <a:spcPct val="113000"/>
              </a:lnSpc>
              <a:spcBef>
                <a:spcPts val="600"/>
              </a:spcBef>
            </a:pPr>
            <a:r>
              <a:rPr lang="en-GB" sz="1200" b="1" dirty="0">
                <a:solidFill>
                  <a:schemeClr val="bg1"/>
                </a:solidFill>
              </a:rPr>
              <a:t>TASE.2</a:t>
            </a:r>
          </a:p>
          <a:p>
            <a:pPr algn="ctr">
              <a:lnSpc>
                <a:spcPct val="113000"/>
              </a:lnSpc>
              <a:spcBef>
                <a:spcPts val="600"/>
              </a:spcBef>
            </a:pPr>
            <a:r>
              <a:rPr lang="en-GB" sz="1200" b="1" dirty="0">
                <a:solidFill>
                  <a:schemeClr val="bg1"/>
                </a:solidFill>
              </a:rPr>
              <a:t>DLMS / M-BUS</a:t>
            </a:r>
            <a:br>
              <a:rPr lang="en-GB" sz="1200" b="1" dirty="0">
                <a:solidFill>
                  <a:schemeClr val="bg1"/>
                </a:solidFill>
              </a:rPr>
            </a:br>
            <a:endParaRPr lang="en-GB" sz="120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9019" y="4462774"/>
            <a:ext cx="3721507" cy="9738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3000"/>
              </a:lnSpc>
              <a:spcBef>
                <a:spcPts val="600"/>
              </a:spcBef>
            </a:pPr>
            <a:r>
              <a:rPr lang="en-GB" sz="1400" b="1" dirty="0">
                <a:solidFill>
                  <a:schemeClr val="bg1"/>
                </a:solidFill>
              </a:rPr>
              <a:t>Development of </a:t>
            </a:r>
            <a:br>
              <a:rPr lang="en-GB" sz="1400" b="1" dirty="0">
                <a:solidFill>
                  <a:schemeClr val="bg1"/>
                </a:solidFill>
              </a:rPr>
            </a:br>
            <a:r>
              <a:rPr lang="en-GB" sz="1400" b="1" dirty="0">
                <a:solidFill>
                  <a:schemeClr val="bg1"/>
                </a:solidFill>
              </a:rPr>
              <a:t>data communications </a:t>
            </a:r>
            <a:br>
              <a:rPr lang="en-GB" sz="1400" b="1" dirty="0">
                <a:solidFill>
                  <a:schemeClr val="bg1"/>
                </a:solidFill>
              </a:rPr>
            </a:br>
            <a:r>
              <a:rPr lang="en-GB" sz="1400" b="1" dirty="0">
                <a:solidFill>
                  <a:schemeClr val="bg1"/>
                </a:solidFill>
              </a:rPr>
              <a:t>profiles and </a:t>
            </a:r>
            <a:br>
              <a:rPr lang="en-GB" sz="1400" b="1" dirty="0">
                <a:solidFill>
                  <a:schemeClr val="bg1"/>
                </a:solidFill>
              </a:rPr>
            </a:br>
            <a:r>
              <a:rPr lang="en-GB" sz="1400" b="1" dirty="0">
                <a:solidFill>
                  <a:schemeClr val="bg1"/>
                </a:solidFill>
              </a:rPr>
              <a:t>(vendor-independent) requirements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-6746833" y="4301484"/>
            <a:ext cx="3757436" cy="9738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3000"/>
              </a:lnSpc>
              <a:spcBef>
                <a:spcPts val="600"/>
              </a:spcBef>
            </a:pPr>
            <a:r>
              <a:rPr lang="en-GB" sz="1400" b="1">
                <a:solidFill>
                  <a:schemeClr val="bg1"/>
                </a:solidFill>
              </a:rPr>
              <a:t>Development of data communications models and (vendor-independent) requirements (PID)</a:t>
            </a:r>
            <a:endParaRPr lang="en-GB" sz="1400" b="1" dirty="0" err="1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818698" y="2980060"/>
            <a:ext cx="4032450" cy="14827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3000"/>
              </a:lnSpc>
              <a:spcBef>
                <a:spcPts val="600"/>
              </a:spcBef>
            </a:pPr>
            <a:r>
              <a:rPr lang="en-GB" sz="1200" b="1" dirty="0">
                <a:solidFill>
                  <a:schemeClr val="bg1"/>
                </a:solidFill>
              </a:rPr>
              <a:t>Test Tools </a:t>
            </a:r>
          </a:p>
          <a:p>
            <a:pPr algn="ctr">
              <a:lnSpc>
                <a:spcPct val="113000"/>
              </a:lnSpc>
              <a:spcBef>
                <a:spcPts val="600"/>
              </a:spcBef>
            </a:pPr>
            <a:r>
              <a:rPr lang="en-GB" sz="1200" b="1" dirty="0">
                <a:solidFill>
                  <a:schemeClr val="bg1"/>
                </a:solidFill>
              </a:rPr>
              <a:t>Simulator and </a:t>
            </a:r>
            <a:r>
              <a:rPr lang="en-GB" sz="1200" b="1" dirty="0" err="1">
                <a:solidFill>
                  <a:schemeClr val="bg1"/>
                </a:solidFill>
              </a:rPr>
              <a:t>Analyzers</a:t>
            </a:r>
            <a:r>
              <a:rPr lang="en-GB" sz="1200" b="1" dirty="0">
                <a:solidFill>
                  <a:schemeClr val="bg1"/>
                </a:solidFill>
              </a:rPr>
              <a:t> for:</a:t>
            </a:r>
          </a:p>
          <a:p>
            <a:pPr algn="ctr">
              <a:lnSpc>
                <a:spcPct val="113000"/>
              </a:lnSpc>
              <a:spcBef>
                <a:spcPts val="600"/>
              </a:spcBef>
            </a:pPr>
            <a:r>
              <a:rPr lang="en-GB" sz="1200" b="1" dirty="0">
                <a:solidFill>
                  <a:schemeClr val="bg1"/>
                </a:solidFill>
              </a:rPr>
              <a:t>IEC 61850 (</a:t>
            </a:r>
            <a:r>
              <a:rPr lang="en-GB" sz="1200" b="1" dirty="0" err="1">
                <a:solidFill>
                  <a:schemeClr val="bg1"/>
                </a:solidFill>
              </a:rPr>
              <a:t>Unigrid</a:t>
            </a:r>
            <a:r>
              <a:rPr lang="en-GB" sz="1200" b="1" dirty="0">
                <a:solidFill>
                  <a:schemeClr val="bg1"/>
                </a:solidFill>
              </a:rPr>
              <a:t> SA, </a:t>
            </a:r>
            <a:r>
              <a:rPr lang="en-GB" sz="1200" b="1" dirty="0" err="1">
                <a:solidFill>
                  <a:schemeClr val="bg1"/>
                </a:solidFill>
              </a:rPr>
              <a:t>Unica</a:t>
            </a:r>
            <a:r>
              <a:rPr lang="en-GB" sz="1200" b="1" dirty="0">
                <a:solidFill>
                  <a:schemeClr val="bg1"/>
                </a:solidFill>
              </a:rPr>
              <a:t>) IEC 60870-5-104 incl. IEC 62351-3/-5 (</a:t>
            </a:r>
            <a:r>
              <a:rPr lang="en-GB" sz="1200" b="1" dirty="0" err="1">
                <a:solidFill>
                  <a:schemeClr val="bg1"/>
                </a:solidFill>
              </a:rPr>
              <a:t>Unigrid</a:t>
            </a:r>
            <a:r>
              <a:rPr lang="en-GB" sz="1200" b="1" dirty="0">
                <a:solidFill>
                  <a:schemeClr val="bg1"/>
                </a:solidFill>
              </a:rPr>
              <a:t> </a:t>
            </a:r>
            <a:r>
              <a:rPr lang="en-GB" sz="1200" b="1" dirty="0" err="1">
                <a:solidFill>
                  <a:schemeClr val="bg1"/>
                </a:solidFill>
              </a:rPr>
              <a:t>Telecontrol</a:t>
            </a:r>
            <a:r>
              <a:rPr lang="en-GB" sz="1200" b="1" dirty="0">
                <a:solidFill>
                  <a:schemeClr val="bg1"/>
                </a:solidFill>
              </a:rPr>
              <a:t>), Tase.2, DLMS , M-Bus</a:t>
            </a:r>
          </a:p>
          <a:p>
            <a:pPr algn="ctr">
              <a:lnSpc>
                <a:spcPct val="113000"/>
              </a:lnSpc>
              <a:spcBef>
                <a:spcPts val="600"/>
              </a:spcBef>
            </a:pPr>
            <a:r>
              <a:rPr lang="en-GB" sz="12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861440" y="4146669"/>
            <a:ext cx="1857170" cy="1796771"/>
          </a:xfrm>
          <a:prstGeom prst="rect">
            <a:avLst/>
          </a:prstGeom>
          <a:solidFill>
            <a:srgbClr val="0070C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3000"/>
              </a:lnSpc>
              <a:spcBef>
                <a:spcPts val="600"/>
              </a:spcBef>
            </a:pPr>
            <a:endParaRPr lang="en-GB" sz="1600" dirty="0" err="1"/>
          </a:p>
        </p:txBody>
      </p:sp>
      <p:sp>
        <p:nvSpPr>
          <p:cNvPr id="27" name="TextBox 26"/>
          <p:cNvSpPr txBox="1"/>
          <p:nvPr/>
        </p:nvSpPr>
        <p:spPr>
          <a:xfrm>
            <a:off x="5897369" y="4276013"/>
            <a:ext cx="1754406" cy="14607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3000"/>
              </a:lnSpc>
              <a:spcBef>
                <a:spcPts val="600"/>
              </a:spcBef>
            </a:pPr>
            <a:r>
              <a:rPr lang="en-GB" sz="1400" b="1" dirty="0">
                <a:solidFill>
                  <a:schemeClr val="bg1"/>
                </a:solidFill>
              </a:rPr>
              <a:t>Expert </a:t>
            </a:r>
            <a:br>
              <a:rPr lang="en-GB" sz="1400" b="1" dirty="0">
                <a:solidFill>
                  <a:schemeClr val="bg1"/>
                </a:solidFill>
              </a:rPr>
            </a:br>
            <a:r>
              <a:rPr lang="en-GB" sz="1400" b="1" dirty="0">
                <a:solidFill>
                  <a:schemeClr val="bg1"/>
                </a:solidFill>
              </a:rPr>
              <a:t>knowledge </a:t>
            </a:r>
            <a:br>
              <a:rPr lang="en-GB" sz="1400" b="1" dirty="0">
                <a:solidFill>
                  <a:schemeClr val="bg1"/>
                </a:solidFill>
              </a:rPr>
            </a:br>
            <a:r>
              <a:rPr lang="en-GB" sz="1400" b="1" dirty="0">
                <a:solidFill>
                  <a:schemeClr val="bg1"/>
                </a:solidFill>
              </a:rPr>
              <a:t>on site, commissioning, independent witness testing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96" y="2614642"/>
            <a:ext cx="2459435" cy="1534519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0" t="951" r="13950" b="2960"/>
          <a:stretch/>
        </p:blipFill>
        <p:spPr>
          <a:xfrm>
            <a:off x="6136104" y="2955952"/>
            <a:ext cx="1585183" cy="1193209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5" t="20632" b="17560"/>
          <a:stretch/>
        </p:blipFill>
        <p:spPr>
          <a:xfrm>
            <a:off x="7721288" y="4511130"/>
            <a:ext cx="4135354" cy="1432311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791" y="1246847"/>
            <a:ext cx="2109606" cy="13678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87" t="5863"/>
          <a:stretch/>
        </p:blipFill>
        <p:spPr>
          <a:xfrm>
            <a:off x="4080526" y="4149161"/>
            <a:ext cx="1790334" cy="1794279"/>
          </a:xfrm>
          <a:prstGeom prst="rect">
            <a:avLst/>
          </a:prstGeom>
        </p:spPr>
      </p:pic>
      <p:cxnSp>
        <p:nvCxnSpPr>
          <p:cNvPr id="36" name="Straight Connector 35"/>
          <p:cNvCxnSpPr/>
          <p:nvPr/>
        </p:nvCxnSpPr>
        <p:spPr>
          <a:xfrm>
            <a:off x="191344" y="2605091"/>
            <a:ext cx="593005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130147" y="2945039"/>
            <a:ext cx="572649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200094" y="4139233"/>
            <a:ext cx="752119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7718610" y="4511131"/>
            <a:ext cx="4284609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4011791" y="1124744"/>
            <a:ext cx="0" cy="148992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2783631" y="2605092"/>
            <a:ext cx="0" cy="153414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4096338" y="4149162"/>
            <a:ext cx="0" cy="1872126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5870860" y="4149162"/>
            <a:ext cx="0" cy="1872126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7718610" y="2945039"/>
            <a:ext cx="0" cy="3220265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136104" y="1124744"/>
            <a:ext cx="0" cy="302441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Picture 56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05" t="15168" r="18469" b="545"/>
          <a:stretch/>
        </p:blipFill>
        <p:spPr>
          <a:xfrm>
            <a:off x="9601351" y="1252452"/>
            <a:ext cx="2253330" cy="1681675"/>
          </a:xfrm>
          <a:prstGeom prst="rect">
            <a:avLst/>
          </a:prstGeom>
        </p:spPr>
      </p:pic>
      <p:cxnSp>
        <p:nvCxnSpPr>
          <p:cNvPr id="56" name="Straight Connector 55"/>
          <p:cNvCxnSpPr/>
          <p:nvPr/>
        </p:nvCxnSpPr>
        <p:spPr>
          <a:xfrm>
            <a:off x="9603313" y="1072913"/>
            <a:ext cx="0" cy="1872126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7164583"/>
      </p:ext>
    </p:extLst>
  </p:cSld>
  <p:clrMapOvr>
    <a:masterClrMapping/>
  </p:clrMapOvr>
</p:sld>
</file>

<file path=ppt/theme/theme1.xml><?xml version="1.0" encoding="utf-8"?>
<a:theme xmlns:a="http://schemas.openxmlformats.org/drawingml/2006/main" name="DNV GL template">
  <a:themeElements>
    <a:clrScheme name="DNV powerpoint">
      <a:dk1>
        <a:srgbClr val="333333"/>
      </a:dk1>
      <a:lt1>
        <a:srgbClr val="FFFFFF"/>
      </a:lt1>
      <a:dk2>
        <a:srgbClr val="0F204B"/>
      </a:dk2>
      <a:lt2>
        <a:srgbClr val="C8C8C8"/>
      </a:lt2>
      <a:accent1>
        <a:srgbClr val="99D6F0"/>
      </a:accent1>
      <a:accent2>
        <a:srgbClr val="3F9C35"/>
      </a:accent2>
      <a:accent3>
        <a:srgbClr val="003591"/>
      </a:accent3>
      <a:accent4>
        <a:srgbClr val="009FDA"/>
      </a:accent4>
      <a:accent5>
        <a:srgbClr val="66C5E9"/>
      </a:accent5>
      <a:accent6>
        <a:srgbClr val="FECB00"/>
      </a:accent6>
      <a:hlink>
        <a:srgbClr val="003591"/>
      </a:hlink>
      <a:folHlink>
        <a:srgbClr val="6E5091"/>
      </a:folHlink>
    </a:clrScheme>
    <a:fontScheme name="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4"/>
        </a:solidFill>
        <a:ln w="9525">
          <a:solidFill>
            <a:schemeClr val="accent4"/>
          </a:solidFill>
        </a:ln>
      </a:spPr>
      <a:bodyPr rtlCol="0" anchor="ctr"/>
      <a:lstStyle>
        <a:defPPr algn="ctr">
          <a:lnSpc>
            <a:spcPct val="113000"/>
          </a:lnSpc>
          <a:spcBef>
            <a:spcPts val="600"/>
          </a:spcBef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33333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lnSpc>
            <a:spcPct val="113000"/>
          </a:lnSpc>
          <a:spcBef>
            <a:spcPts val="600"/>
          </a:spcBef>
          <a:defRPr sz="1600" dirty="0" err="1" smtClean="0">
            <a:solidFill>
              <a:srgbClr val="333333"/>
            </a:solidFill>
          </a:defRPr>
        </a:defPPr>
      </a:lstStyle>
    </a:txDef>
  </a:objectDefaults>
  <a:extraClrSchemeLst/>
  <a:custClrLst>
    <a:custClr name="Sky blue">
      <a:srgbClr val="99D6F0"/>
    </a:custClr>
    <a:custClr name="Land green">
      <a:srgbClr val="3F9C35"/>
    </a:custClr>
    <a:custClr name="Sea Blue">
      <a:srgbClr val="003591"/>
    </a:custClr>
    <a:custClr name="Dark blue">
      <a:srgbClr val="0F204B"/>
    </a:custClr>
    <a:custClr name="White">
      <a:srgbClr val="FFFFFF"/>
    </a:custClr>
    <a:custClr name="Cyan">
      <a:srgbClr val="009FDA"/>
    </a:custClr>
    <a:custClr name="80 % Cyan">
      <a:srgbClr val="33B2E1"/>
    </a:custClr>
    <a:custClr name="60 % Cyan">
      <a:srgbClr val="66C5E9"/>
    </a:custClr>
    <a:custClr name="40 % Cyan">
      <a:srgbClr val="99D6F0"/>
    </a:custClr>
    <a:custClr name="20 % Cyan">
      <a:srgbClr val="CCECF8"/>
    </a:custClr>
    <a:custClr name="10 % Cyan">
      <a:srgbClr val="E5F5FB"/>
    </a:custClr>
    <a:custClr name="Black">
      <a:srgbClr val="000000"/>
    </a:custClr>
    <a:custClr name="80 % Black (Text)">
      <a:srgbClr val="333333"/>
    </a:custClr>
    <a:custClr name="60 % Black">
      <a:srgbClr val="666666"/>
    </a:custClr>
    <a:custClr name="40 % Black">
      <a:srgbClr val="999999"/>
    </a:custClr>
    <a:custClr name="20 % Black">
      <a:srgbClr val="CCCCCC"/>
    </a:custClr>
    <a:custClr name="10 % Black">
      <a:srgbClr val="E5E5E5"/>
    </a:custClr>
    <a:custClr name="Yellow">
      <a:srgbClr val="FECB00"/>
    </a:custClr>
    <a:custClr name="Orange">
      <a:srgbClr val="E98300"/>
    </a:custClr>
    <a:custClr name="Purple">
      <a:srgbClr val="6E5091"/>
    </a:custClr>
    <a:custClr name="Red">
      <a:srgbClr val="C4262E"/>
    </a:custClr>
    <a:custClr name="Warm grey">
      <a:srgbClr val="988F86"/>
    </a:custClr>
  </a:custClrLst>
  <a:extLst>
    <a:ext uri="{05A4C25C-085E-4340-85A3-A5531E510DB2}">
      <thm15:themeFamily xmlns:thm15="http://schemas.microsoft.com/office/thememl/2012/main" name="DNV GL PowerPoint template 16-9 company wide.potx" id="{F6F19602-4529-4AF9-B4BB-77420EB1038C}" vid="{E98E1996-4820-467C-8133-EE549B8AFA52}"/>
    </a:ext>
  </a:extLst>
</a:theme>
</file>

<file path=ppt/theme/theme2.xml><?xml version="1.0" encoding="utf-8"?>
<a:theme xmlns:a="http://schemas.openxmlformats.org/drawingml/2006/main" name="Agenda">
  <a:themeElements>
    <a:clrScheme name="DNV powerpoint">
      <a:dk1>
        <a:srgbClr val="333333"/>
      </a:dk1>
      <a:lt1>
        <a:srgbClr val="FFFFFF"/>
      </a:lt1>
      <a:dk2>
        <a:srgbClr val="0F204B"/>
      </a:dk2>
      <a:lt2>
        <a:srgbClr val="C8C8C8"/>
      </a:lt2>
      <a:accent1>
        <a:srgbClr val="99D6F0"/>
      </a:accent1>
      <a:accent2>
        <a:srgbClr val="3F9C35"/>
      </a:accent2>
      <a:accent3>
        <a:srgbClr val="003591"/>
      </a:accent3>
      <a:accent4>
        <a:srgbClr val="009FDA"/>
      </a:accent4>
      <a:accent5>
        <a:srgbClr val="66C5E9"/>
      </a:accent5>
      <a:accent6>
        <a:srgbClr val="FECB00"/>
      </a:accent6>
      <a:hlink>
        <a:srgbClr val="003591"/>
      </a:hlink>
      <a:folHlink>
        <a:srgbClr val="6E5091"/>
      </a:folHlink>
    </a:clrScheme>
    <a:fontScheme name="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4"/>
        </a:solidFill>
        <a:ln w="9525">
          <a:solidFill>
            <a:schemeClr val="accent4"/>
          </a:solidFill>
        </a:ln>
      </a:spPr>
      <a:bodyPr rtlCol="0" anchor="ctr"/>
      <a:lstStyle>
        <a:defPPr algn="ctr">
          <a:lnSpc>
            <a:spcPct val="113000"/>
          </a:lnSpc>
          <a:spcBef>
            <a:spcPts val="600"/>
          </a:spcBef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33333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lnSpc>
            <a:spcPct val="113000"/>
          </a:lnSpc>
          <a:spcBef>
            <a:spcPts val="600"/>
          </a:spcBef>
          <a:defRPr sz="1600" dirty="0" err="1" smtClean="0">
            <a:solidFill>
              <a:srgbClr val="333333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NV GL PowerPoint template 16-9 company wide.potx" id="{F6F19602-4529-4AF9-B4BB-77420EB1038C}" vid="{8B06B1F9-96AA-485F-BE32-272043B515C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9CF7B1B3D5B2419279A2E131EB9F8C" ma:contentTypeVersion="0" ma:contentTypeDescription="Create a new document." ma:contentTypeScope="" ma:versionID="1cc519b14bca0dc5b9f85534f4aeb69c">
  <xsd:schema xmlns:xsd="http://www.w3.org/2001/XMLSchema" xmlns:p="http://schemas.microsoft.com/office/2006/metadata/properties" targetNamespace="http://schemas.microsoft.com/office/2006/metadata/properties" ma:root="true" ma:fieldsID="3892c865fa2e0de8455bf68d9484838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7920B2E7-CDC2-41B5-A0C9-11E25A60D15B}"/>
</file>

<file path=customXml/itemProps2.xml><?xml version="1.0" encoding="utf-8"?>
<ds:datastoreItem xmlns:ds="http://schemas.openxmlformats.org/officeDocument/2006/customXml" ds:itemID="{1C32A158-8E51-4DF4-905E-C99FDBAAACE0}"/>
</file>

<file path=customXml/itemProps3.xml><?xml version="1.0" encoding="utf-8"?>
<ds:datastoreItem xmlns:ds="http://schemas.openxmlformats.org/officeDocument/2006/customXml" ds:itemID="{1DEEF96C-DF95-46EB-A7BE-130466DB56F5}"/>
</file>

<file path=docProps/app.xml><?xml version="1.0" encoding="utf-8"?>
<Properties xmlns="http://schemas.openxmlformats.org/officeDocument/2006/extended-properties" xmlns:vt="http://schemas.openxmlformats.org/officeDocument/2006/docPropsVTypes">
  <Template>DNV GL PowerPoint template 16-9 company wide</Template>
  <TotalTime>20</TotalTime>
  <Words>181</Words>
  <Application>Microsoft Office PowerPoint</Application>
  <PresentationFormat>Widescreen</PresentationFormat>
  <Paragraphs>62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ＭＳ Ｐゴシック</vt:lpstr>
      <vt:lpstr>Arial</vt:lpstr>
      <vt:lpstr>Calibri</vt:lpstr>
      <vt:lpstr>Verdana</vt:lpstr>
      <vt:lpstr>Wingdings</vt:lpstr>
      <vt:lpstr>Wingdings 2</vt:lpstr>
      <vt:lpstr>DNV GL template</vt:lpstr>
      <vt:lpstr>Agenda</vt:lpstr>
      <vt:lpstr>An energy technology powerhouse</vt:lpstr>
      <vt:lpstr>Our Focus area: smart grid protocols</vt:lpstr>
      <vt:lpstr>Our services: Advisory, Training, Testing and Test tools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Henriquez, Elena</dc:creator>
  <cp:lastModifiedBy>Mulder, Bas</cp:lastModifiedBy>
  <cp:revision>4</cp:revision>
  <dcterms:created xsi:type="dcterms:W3CDTF">2018-07-31T14:53:14Z</dcterms:created>
  <dcterms:modified xsi:type="dcterms:W3CDTF">2018-07-31T22:31:41Z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">
    <vt:lpwstr>www.skabelondesign.dk</vt:lpwstr>
  </property>
  <property fmtid="{D5CDD505-2E9C-101B-9397-08002B2CF9AE}" pid="3" name="RunSetTextContentFromTag">
    <vt:lpwstr>True</vt:lpwstr>
  </property>
  <property fmtid="{D5CDD505-2E9C-101B-9397-08002B2CF9AE}" pid="4" name="SD_DocumentLanguage">
    <vt:lpwstr>en-GB</vt:lpwstr>
  </property>
  <property fmtid="{D5CDD505-2E9C-101B-9397-08002B2CF9AE}" pid="5" name="SD_DocumentLanguageString">
    <vt:lpwstr>English (United Kingdom)</vt:lpwstr>
  </property>
  <property fmtid="{D5CDD505-2E9C-101B-9397-08002B2CF9AE}" pid="6" name="SD_CtlText_BusinessAreaName">
    <vt:lpwstr>Blank</vt:lpwstr>
  </property>
  <property fmtid="{D5CDD505-2E9C-101B-9397-08002B2CF9AE}" pid="7" name="SD_CtlText_DocumentNumber">
    <vt:lpwstr/>
  </property>
  <property fmtid="{D5CDD505-2E9C-101B-9397-08002B2CF9AE}" pid="8" name="sdDocumentDate">
    <vt:lpwstr>43073</vt:lpwstr>
  </property>
  <property fmtid="{D5CDD505-2E9C-101B-9397-08002B2CF9AE}" pid="9" name="sdDocumentDateFormat">
    <vt:lpwstr>en-GB:dd MMMM yyyy</vt:lpwstr>
  </property>
  <property fmtid="{D5CDD505-2E9C-101B-9397-08002B2CF9AE}" pid="10" name="SD_CtlText_AuthorName">
    <vt:lpwstr/>
  </property>
  <property fmtid="{D5CDD505-2E9C-101B-9397-08002B2CF9AE}" pid="11" name="SD_CtlText_Confidentiality">
    <vt:lpwstr>Open (Ungraded)</vt:lpwstr>
  </property>
  <property fmtid="{D5CDD505-2E9C-101B-9397-08002B2CF9AE}" pid="12" name="SD_UserprofileName">
    <vt:lpwstr/>
  </property>
  <property fmtid="{D5CDD505-2E9C-101B-9397-08002B2CF9AE}" pid="13" name="DocumentInfoFinished">
    <vt:lpwstr>True</vt:lpwstr>
  </property>
  <property fmtid="{D5CDD505-2E9C-101B-9397-08002B2CF9AE}" pid="14" name="ContentTypeId">
    <vt:lpwstr>0x0101005E9CF7B1B3D5B2419279A2E131EB9F8C</vt:lpwstr>
  </property>
</Properties>
</file>