
<file path=[Content_Types].xml><?xml version="1.0" encoding="utf-8"?>
<Types xmlns="http://schemas.openxmlformats.org/package/2006/content-types">
  <Default Extension="png" ContentType="image/png"/>
  <Default Extension="pdf" ContentType="application/pdf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7" r:id="rId2"/>
    <p:sldId id="2235" r:id="rId3"/>
    <p:sldId id="259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82C6"/>
    <a:srgbClr val="178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99" d="100"/>
          <a:sy n="199" d="100"/>
        </p:scale>
        <p:origin x="606" y="1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7D073-157C-C241-9478-2BF294D2FF29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F1B86-5E36-7C40-9701-9CCF4D57A9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329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65F99-7AB8-284A-ACD8-2BD0A087A80D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97AC-8F81-774F-9A0C-B0F14F1618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428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90273"/>
            <a:ext cx="7772400" cy="694571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400" b="0" i="0">
                <a:solidFill>
                  <a:schemeClr val="bg1"/>
                </a:solidFill>
                <a:latin typeface="Myriad Pro Light"/>
                <a:cs typeface="Myriad Pr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156624"/>
            <a:ext cx="7772400" cy="4885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51916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fld id="{73860366-423C-4342-ABC2-2B8F20DA21EE}" type="datetime1">
              <a:rPr lang="en-US" smtClean="0"/>
              <a:pPr/>
              <a:t>8/21/2018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6361" y="4767264"/>
            <a:ext cx="5043439" cy="273844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68192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fld id="{75482A49-9F92-9646-AFD3-8A087560BA6A}" type="datetime1">
              <a:rPr lang="en-US" smtClean="0"/>
              <a:pPr/>
              <a:t>8/21/2018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63112" y="4767264"/>
            <a:ext cx="4756688" cy="273844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4" name="Picture 3" descr="SISCO Logo_Full1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663020" y="278646"/>
            <a:ext cx="1822605" cy="99668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4707726" y="1612917"/>
            <a:ext cx="386364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500" dirty="0">
                <a:solidFill>
                  <a:srgbClr val="1682C6"/>
                </a:solidFill>
                <a:latin typeface="Myriad Pro"/>
                <a:cs typeface="Myriad Pro"/>
              </a:rPr>
              <a:t>Thank You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674176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fld id="{75482A49-9F92-9646-AFD3-8A087560BA6A}" type="datetime1">
              <a:rPr lang="en-US" smtClean="0"/>
              <a:pPr/>
              <a:t>8/21/2018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86359" y="4767264"/>
            <a:ext cx="4733441" cy="273844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'"/>
                <a:cs typeface="Calibri'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4" name="Picture 3" descr="SISCO Logo_Full1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663020" y="278646"/>
            <a:ext cx="1822605" cy="9966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4342"/>
            <a:ext cx="8229600" cy="482371"/>
          </a:xfr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178ACA"/>
                </a:solidFill>
                <a:latin typeface="+mn-lt"/>
                <a:cs typeface="Myriad Pro 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54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7" r:id="rId5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17043" y="1352907"/>
            <a:ext cx="8425151" cy="3108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en-US" sz="2400" b="1" dirty="0">
                <a:solidFill>
                  <a:schemeClr val="accent1"/>
                </a:solidFill>
                <a:latin typeface="Myriad Pro" pitchFamily="34" charset="0"/>
              </a:rPr>
              <a:t>Source Code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for Devices and Applications</a:t>
            </a:r>
          </a:p>
          <a:p>
            <a:pPr marL="344488" indent="-344488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en-US" sz="2400" b="1" dirty="0">
                <a:solidFill>
                  <a:schemeClr val="accent1"/>
                </a:solidFill>
                <a:latin typeface="Myriad Pro" pitchFamily="34" charset="0"/>
              </a:rPr>
              <a:t>Substation Interface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for HMI, SCADA, G/W, Proxies &amp; OPC</a:t>
            </a:r>
          </a:p>
          <a:p>
            <a:pPr marL="344488" indent="-344488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en-US" sz="2400" b="1" dirty="0">
                <a:solidFill>
                  <a:schemeClr val="accent1"/>
                </a:solidFill>
                <a:latin typeface="Myriad Pro" pitchFamily="34" charset="0"/>
              </a:rPr>
              <a:t>SCL Utilities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for System Comparison and Model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Mgmt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Myriad Pro" pitchFamily="34" charset="0"/>
            </a:endParaRPr>
          </a:p>
          <a:p>
            <a:pPr marL="344488" indent="-344488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en-US" sz="2400" b="1" dirty="0">
                <a:solidFill>
                  <a:schemeClr val="accent1"/>
                </a:solidFill>
                <a:latin typeface="Myriad Pro" pitchFamily="34" charset="0"/>
              </a:rPr>
              <a:t>Wide Area Protection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using R-GOOSE for SPS and RAS</a:t>
            </a:r>
          </a:p>
          <a:p>
            <a:pPr marL="344488" indent="-344488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en-US" sz="2400" b="1" dirty="0">
                <a:solidFill>
                  <a:schemeClr val="accent1"/>
                </a:solidFill>
                <a:latin typeface="Myriad Pro" pitchFamily="34" charset="0"/>
              </a:rPr>
              <a:t>GOOSE Monitor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for situational awareness and debug</a:t>
            </a:r>
          </a:p>
        </p:txBody>
      </p:sp>
      <p:sp>
        <p:nvSpPr>
          <p:cNvPr id="2" name="Rectangle 1"/>
          <p:cNvSpPr/>
          <p:nvPr/>
        </p:nvSpPr>
        <p:spPr>
          <a:xfrm>
            <a:off x="1889614" y="382838"/>
            <a:ext cx="60591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2800" b="1" dirty="0">
                <a:solidFill>
                  <a:schemeClr val="accent1"/>
                </a:solidFill>
                <a:latin typeface="Myriad Pro" pitchFamily="34" charset="0"/>
              </a:rPr>
              <a:t>Leadership in IEC 61850 Technology</a:t>
            </a:r>
          </a:p>
        </p:txBody>
      </p:sp>
      <p:pic>
        <p:nvPicPr>
          <p:cNvPr id="5" name="Picture 4" descr="A close up of a sign&#10;&#10;Description generated with high confidence">
            <a:extLst>
              <a:ext uri="{FF2B5EF4-FFF2-40B4-BE49-F238E27FC236}">
                <a16:creationId xmlns:a16="http://schemas.microsoft.com/office/drawing/2014/main" id="{16925738-2714-41DD-8915-001DE4564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15" y="306795"/>
            <a:ext cx="1463383" cy="8336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500" advTm="9000">
        <p15:prstTrans prst="wind"/>
      </p:transition>
    </mc:Choice>
    <mc:Fallback>
      <p:transition spd="slow" advTm="9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427EA56D-9E1E-4AA4-8108-9E0985C3ECED}"/>
              </a:ext>
            </a:extLst>
          </p:cNvPr>
          <p:cNvSpPr/>
          <p:nvPr/>
        </p:nvSpPr>
        <p:spPr>
          <a:xfrm>
            <a:off x="3347574" y="581509"/>
            <a:ext cx="1202976" cy="671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86" dirty="0">
                <a:solidFill>
                  <a:schemeClr val="tx1"/>
                </a:solidFill>
              </a:rPr>
              <a:t>IEC 61850 Model Files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A9721B5-4DE3-49E1-90E4-96B47D5C48BC}"/>
              </a:ext>
            </a:extLst>
          </p:cNvPr>
          <p:cNvCxnSpPr>
            <a:cxnSpLocks/>
            <a:stCxn id="70" idx="2"/>
          </p:cNvCxnSpPr>
          <p:nvPr/>
        </p:nvCxnSpPr>
        <p:spPr>
          <a:xfrm>
            <a:off x="3949062" y="1252831"/>
            <a:ext cx="0" cy="225800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DC167DB4-16AF-4B40-A94C-AC1A67110D72}"/>
              </a:ext>
            </a:extLst>
          </p:cNvPr>
          <p:cNvSpPr/>
          <p:nvPr/>
        </p:nvSpPr>
        <p:spPr>
          <a:xfrm>
            <a:off x="3355071" y="1462772"/>
            <a:ext cx="1202976" cy="742284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2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ICD Creator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50AAE7C-1296-4B27-BCD9-75059BE808AC}"/>
              </a:ext>
            </a:extLst>
          </p:cNvPr>
          <p:cNvSpPr/>
          <p:nvPr/>
        </p:nvSpPr>
        <p:spPr>
          <a:xfrm>
            <a:off x="882690" y="810462"/>
            <a:ext cx="1162161" cy="67254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86" dirty="0">
                <a:solidFill>
                  <a:schemeClr val="bg1"/>
                </a:solidFill>
              </a:rPr>
              <a:t>Utility</a:t>
            </a:r>
          </a:p>
          <a:p>
            <a:pPr algn="ctr"/>
            <a:r>
              <a:rPr lang="en-US" sz="1286" dirty="0">
                <a:solidFill>
                  <a:schemeClr val="bg1"/>
                </a:solidFill>
              </a:rPr>
              <a:t>Requirements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73A6724-B9DB-40FD-A763-624E3A4D0CA1}"/>
              </a:ext>
            </a:extLst>
          </p:cNvPr>
          <p:cNvSpPr/>
          <p:nvPr/>
        </p:nvSpPr>
        <p:spPr>
          <a:xfrm>
            <a:off x="2152094" y="1483008"/>
            <a:ext cx="949719" cy="71454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25" dirty="0">
                <a:solidFill>
                  <a:schemeClr val="bg1"/>
                </a:solidFill>
              </a:rPr>
              <a:t>Device</a:t>
            </a:r>
          </a:p>
          <a:p>
            <a:pPr algn="ctr"/>
            <a:r>
              <a:rPr lang="en-US" sz="1125" dirty="0">
                <a:solidFill>
                  <a:schemeClr val="bg1"/>
                </a:solidFill>
              </a:rPr>
              <a:t>Template</a:t>
            </a:r>
          </a:p>
          <a:p>
            <a:pPr algn="ctr"/>
            <a:r>
              <a:rPr lang="en-US" sz="1125" dirty="0">
                <a:solidFill>
                  <a:schemeClr val="bg1"/>
                </a:solidFill>
              </a:rPr>
              <a:t>Spreadsheet</a:t>
            </a:r>
          </a:p>
        </p:txBody>
      </p:sp>
      <p:cxnSp>
        <p:nvCxnSpPr>
          <p:cNvPr id="78" name="Elbow Connector 31">
            <a:extLst>
              <a:ext uri="{FF2B5EF4-FFF2-40B4-BE49-F238E27FC236}">
                <a16:creationId xmlns:a16="http://schemas.microsoft.com/office/drawing/2014/main" id="{FB1F212B-6C6B-49F6-A873-C6E24102995D}"/>
              </a:ext>
            </a:extLst>
          </p:cNvPr>
          <p:cNvCxnSpPr>
            <a:cxnSpLocks/>
            <a:stCxn id="76" idx="2"/>
            <a:endCxn id="77" idx="1"/>
          </p:cNvCxnSpPr>
          <p:nvPr/>
        </p:nvCxnSpPr>
        <p:spPr>
          <a:xfrm rot="16200000" flipH="1">
            <a:off x="1629295" y="1317483"/>
            <a:ext cx="357274" cy="688324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45E09D70-F0B9-4363-ABBF-C7C536432AFD}"/>
              </a:ext>
            </a:extLst>
          </p:cNvPr>
          <p:cNvCxnSpPr>
            <a:cxnSpLocks/>
            <a:stCxn id="77" idx="3"/>
            <a:endCxn id="73" idx="1"/>
          </p:cNvCxnSpPr>
          <p:nvPr/>
        </p:nvCxnSpPr>
        <p:spPr>
          <a:xfrm flipV="1">
            <a:off x="3101813" y="1833914"/>
            <a:ext cx="253258" cy="636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486EA163-D6E1-442D-B0A3-B88FC810DD5A}"/>
              </a:ext>
            </a:extLst>
          </p:cNvPr>
          <p:cNvSpPr/>
          <p:nvPr/>
        </p:nvSpPr>
        <p:spPr>
          <a:xfrm>
            <a:off x="4894019" y="1440279"/>
            <a:ext cx="1120261" cy="7722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86" dirty="0">
                <a:solidFill>
                  <a:schemeClr val="bg1"/>
                </a:solidFill>
              </a:rPr>
              <a:t>IEC 61850</a:t>
            </a:r>
          </a:p>
          <a:p>
            <a:pPr algn="ctr"/>
            <a:r>
              <a:rPr lang="en-US" sz="1286" dirty="0">
                <a:solidFill>
                  <a:schemeClr val="bg1"/>
                </a:solidFill>
              </a:rPr>
              <a:t>ICD File</a:t>
            </a:r>
          </a:p>
          <a:p>
            <a:pPr algn="ctr"/>
            <a:r>
              <a:rPr lang="en-US" sz="964" dirty="0">
                <a:solidFill>
                  <a:schemeClr val="bg1"/>
                </a:solidFill>
              </a:rPr>
              <a:t>(Device Template)</a:t>
            </a:r>
            <a:endParaRPr lang="en-US" sz="1446" dirty="0">
              <a:solidFill>
                <a:schemeClr val="bg1"/>
              </a:solidFill>
            </a:endParaRP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A2FC5D1-A8B7-40A4-AD2F-1F7CF1286669}"/>
              </a:ext>
            </a:extLst>
          </p:cNvPr>
          <p:cNvCxnSpPr>
            <a:cxnSpLocks/>
            <a:stCxn id="73" idx="3"/>
            <a:endCxn id="80" idx="1"/>
          </p:cNvCxnSpPr>
          <p:nvPr/>
        </p:nvCxnSpPr>
        <p:spPr>
          <a:xfrm flipV="1">
            <a:off x="4558047" y="1826416"/>
            <a:ext cx="335972" cy="749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6C17B2E7-C362-4880-8596-24A99DAFC468}"/>
              </a:ext>
            </a:extLst>
          </p:cNvPr>
          <p:cNvSpPr/>
          <p:nvPr/>
        </p:nvSpPr>
        <p:spPr>
          <a:xfrm>
            <a:off x="6330853" y="1432780"/>
            <a:ext cx="1202976" cy="7872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46" dirty="0">
                <a:solidFill>
                  <a:schemeClr val="tx1"/>
                </a:solidFill>
              </a:rPr>
              <a:t>Substation  Design Tool (</a:t>
            </a:r>
            <a:r>
              <a:rPr lang="en-US" sz="1446" dirty="0" err="1">
                <a:solidFill>
                  <a:schemeClr val="tx1"/>
                </a:solidFill>
              </a:rPr>
              <a:t>SCT</a:t>
            </a:r>
            <a:r>
              <a:rPr lang="en-US" sz="1446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371FD139-EA26-4E35-ADF0-F372EB35164D}"/>
              </a:ext>
            </a:extLst>
          </p:cNvPr>
          <p:cNvCxnSpPr>
            <a:cxnSpLocks/>
            <a:stCxn id="80" idx="3"/>
            <a:endCxn id="84" idx="1"/>
          </p:cNvCxnSpPr>
          <p:nvPr/>
        </p:nvCxnSpPr>
        <p:spPr>
          <a:xfrm flipV="1">
            <a:off x="6014280" y="1826416"/>
            <a:ext cx="316573" cy="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E0AA4C0B-E00B-44E7-8D88-5F21774FCA50}"/>
              </a:ext>
            </a:extLst>
          </p:cNvPr>
          <p:cNvSpPr/>
          <p:nvPr/>
        </p:nvSpPr>
        <p:spPr>
          <a:xfrm>
            <a:off x="3643505" y="3839577"/>
            <a:ext cx="3890324" cy="3973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7" dirty="0">
                <a:solidFill>
                  <a:schemeClr val="tx1"/>
                </a:solidFill>
              </a:rPr>
              <a:t>OSIsoft PI System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31D6E8D-6056-48A8-8E52-3B9D55CD0E44}"/>
              </a:ext>
            </a:extLst>
          </p:cNvPr>
          <p:cNvSpPr/>
          <p:nvPr/>
        </p:nvSpPr>
        <p:spPr>
          <a:xfrm>
            <a:off x="2213746" y="3671754"/>
            <a:ext cx="1202977" cy="5802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25" dirty="0">
                <a:solidFill>
                  <a:schemeClr val="tx1"/>
                </a:solidFill>
              </a:rPr>
              <a:t>Other </a:t>
            </a:r>
          </a:p>
          <a:p>
            <a:pPr algn="ctr"/>
            <a:r>
              <a:rPr lang="en-US" sz="1125" dirty="0">
                <a:solidFill>
                  <a:schemeClr val="tx1"/>
                </a:solidFill>
              </a:rPr>
              <a:t>DNP3/101/104</a:t>
            </a:r>
          </a:p>
          <a:p>
            <a:pPr algn="ctr"/>
            <a:r>
              <a:rPr lang="en-US" sz="1125" dirty="0">
                <a:solidFill>
                  <a:schemeClr val="tx1"/>
                </a:solidFill>
              </a:rPr>
              <a:t>Interfaces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89DF22B-17C6-4CF1-A2A5-E42D6EAAAA34}"/>
              </a:ext>
            </a:extLst>
          </p:cNvPr>
          <p:cNvSpPr/>
          <p:nvPr/>
        </p:nvSpPr>
        <p:spPr>
          <a:xfrm>
            <a:off x="3643506" y="2720076"/>
            <a:ext cx="1202976" cy="722119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86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 DNP3  Interface</a:t>
            </a:r>
          </a:p>
          <a:p>
            <a:pPr algn="ctr"/>
            <a:r>
              <a:rPr lang="en-US" sz="1286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Configurator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28B047E-721F-4E03-9336-6CE513921224}"/>
              </a:ext>
            </a:extLst>
          </p:cNvPr>
          <p:cNvSpPr/>
          <p:nvPr/>
        </p:nvSpPr>
        <p:spPr>
          <a:xfrm>
            <a:off x="6330853" y="2504967"/>
            <a:ext cx="1202976" cy="347038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46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 to CIM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683DA96-53C9-4074-8C99-88155EB854D9}"/>
              </a:ext>
            </a:extLst>
          </p:cNvPr>
          <p:cNvSpPr/>
          <p:nvPr/>
        </p:nvSpPr>
        <p:spPr>
          <a:xfrm>
            <a:off x="2213747" y="2702072"/>
            <a:ext cx="1202976" cy="665144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86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 Tag Configuration</a:t>
            </a:r>
          </a:p>
          <a:p>
            <a:pPr algn="ctr"/>
            <a:r>
              <a:rPr lang="en-US" sz="1286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Generation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CFA4591-40FD-485E-90AD-9DCA3DA66618}"/>
              </a:ext>
            </a:extLst>
          </p:cNvPr>
          <p:cNvSpPr/>
          <p:nvPr/>
        </p:nvSpPr>
        <p:spPr>
          <a:xfrm>
            <a:off x="6330853" y="3175233"/>
            <a:ext cx="1202976" cy="484398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86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CIM Adapter for PI AF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65DB4D66-45E8-4214-A138-27E11D826929}"/>
              </a:ext>
            </a:extLst>
          </p:cNvPr>
          <p:cNvCxnSpPr>
            <a:cxnSpLocks/>
            <a:stCxn id="84" idx="2"/>
            <a:endCxn id="89" idx="0"/>
          </p:cNvCxnSpPr>
          <p:nvPr/>
        </p:nvCxnSpPr>
        <p:spPr>
          <a:xfrm>
            <a:off x="6932341" y="2220051"/>
            <a:ext cx="0" cy="28491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4CABA2D-0E73-4898-B2EA-1DAE5F5B441F}"/>
              </a:ext>
            </a:extLst>
          </p:cNvPr>
          <p:cNvCxnSpPr>
            <a:cxnSpLocks/>
            <a:stCxn id="89" idx="2"/>
            <a:endCxn id="91" idx="0"/>
          </p:cNvCxnSpPr>
          <p:nvPr/>
        </p:nvCxnSpPr>
        <p:spPr>
          <a:xfrm>
            <a:off x="6932341" y="2852005"/>
            <a:ext cx="0" cy="32322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E6A76156-4471-44D5-A1D3-316723B585A2}"/>
              </a:ext>
            </a:extLst>
          </p:cNvPr>
          <p:cNvCxnSpPr>
            <a:cxnSpLocks/>
            <a:stCxn id="91" idx="2"/>
          </p:cNvCxnSpPr>
          <p:nvPr/>
        </p:nvCxnSpPr>
        <p:spPr>
          <a:xfrm>
            <a:off x="6932341" y="3659631"/>
            <a:ext cx="0" cy="20993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lbow Connector 81">
            <a:extLst>
              <a:ext uri="{FF2B5EF4-FFF2-40B4-BE49-F238E27FC236}">
                <a16:creationId xmlns:a16="http://schemas.microsoft.com/office/drawing/2014/main" id="{4DC7EC3D-481B-4690-BE45-8952EAE6F6E7}"/>
              </a:ext>
            </a:extLst>
          </p:cNvPr>
          <p:cNvCxnSpPr>
            <a:cxnSpLocks/>
            <a:stCxn id="84" idx="2"/>
            <a:endCxn id="88" idx="0"/>
          </p:cNvCxnSpPr>
          <p:nvPr/>
        </p:nvCxnSpPr>
        <p:spPr>
          <a:xfrm rot="5400000">
            <a:off x="5338656" y="1126389"/>
            <a:ext cx="500025" cy="2687348"/>
          </a:xfrm>
          <a:prstGeom prst="bentConnector3">
            <a:avLst>
              <a:gd name="adj1" fmla="val 21762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F4C34203-9107-4D02-9F03-0C7BC535637D}"/>
              </a:ext>
            </a:extLst>
          </p:cNvPr>
          <p:cNvCxnSpPr>
            <a:cxnSpLocks/>
            <a:stCxn id="90" idx="2"/>
          </p:cNvCxnSpPr>
          <p:nvPr/>
        </p:nvCxnSpPr>
        <p:spPr>
          <a:xfrm>
            <a:off x="2815235" y="3367216"/>
            <a:ext cx="1760" cy="31773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E1E56B33-D3A2-42B9-8BB7-3C454AADB67E}"/>
              </a:ext>
            </a:extLst>
          </p:cNvPr>
          <p:cNvCxnSpPr>
            <a:cxnSpLocks/>
            <a:stCxn id="88" idx="2"/>
          </p:cNvCxnSpPr>
          <p:nvPr/>
        </p:nvCxnSpPr>
        <p:spPr>
          <a:xfrm>
            <a:off x="4244994" y="3442194"/>
            <a:ext cx="7497" cy="42570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4863EE36-4865-4074-AAD9-2321F3805FDF}"/>
              </a:ext>
            </a:extLst>
          </p:cNvPr>
          <p:cNvSpPr txBox="1"/>
          <p:nvPr/>
        </p:nvSpPr>
        <p:spPr>
          <a:xfrm>
            <a:off x="7040229" y="3050694"/>
            <a:ext cx="1396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Topology Information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97C2AD0-C61F-4ABF-8D4D-0C1A37460C75}"/>
              </a:ext>
            </a:extLst>
          </p:cNvPr>
          <p:cNvSpPr txBox="1"/>
          <p:nvPr/>
        </p:nvSpPr>
        <p:spPr>
          <a:xfrm>
            <a:off x="5412792" y="2735765"/>
            <a:ext cx="80021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86" dirty="0"/>
              <a:t>CIM-XML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BF74B1B-6BBC-457A-BFB1-B72CEAA8B985}"/>
              </a:ext>
            </a:extLst>
          </p:cNvPr>
          <p:cNvSpPr/>
          <p:nvPr/>
        </p:nvSpPr>
        <p:spPr>
          <a:xfrm>
            <a:off x="5036425" y="3148846"/>
            <a:ext cx="977856" cy="5482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86" dirty="0">
                <a:solidFill>
                  <a:schemeClr val="tx1"/>
                </a:solidFill>
              </a:rPr>
              <a:t>EMS/DMS</a:t>
            </a:r>
            <a:br>
              <a:rPr lang="en-US" sz="1286" dirty="0">
                <a:solidFill>
                  <a:schemeClr val="tx1"/>
                </a:solidFill>
              </a:rPr>
            </a:br>
            <a:r>
              <a:rPr lang="en-US" sz="1286" dirty="0">
                <a:solidFill>
                  <a:schemeClr val="tx1"/>
                </a:solidFill>
              </a:rPr>
              <a:t>System</a:t>
            </a:r>
          </a:p>
        </p:txBody>
      </p:sp>
      <p:cxnSp>
        <p:nvCxnSpPr>
          <p:cNvPr id="104" name="Elbow Connector 72">
            <a:extLst>
              <a:ext uri="{FF2B5EF4-FFF2-40B4-BE49-F238E27FC236}">
                <a16:creationId xmlns:a16="http://schemas.microsoft.com/office/drawing/2014/main" id="{1A872C32-6726-4E68-B47D-95618BAFB5B3}"/>
              </a:ext>
            </a:extLst>
          </p:cNvPr>
          <p:cNvCxnSpPr>
            <a:cxnSpLocks/>
            <a:endCxn id="103" idx="0"/>
          </p:cNvCxnSpPr>
          <p:nvPr/>
        </p:nvCxnSpPr>
        <p:spPr>
          <a:xfrm rot="10800000" flipV="1">
            <a:off x="5525353" y="2984947"/>
            <a:ext cx="1406989" cy="163900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AE4D654D-A199-4B44-BF92-315CA526E25E}"/>
              </a:ext>
            </a:extLst>
          </p:cNvPr>
          <p:cNvSpPr txBox="1"/>
          <p:nvPr/>
        </p:nvSpPr>
        <p:spPr>
          <a:xfrm>
            <a:off x="6955021" y="2220051"/>
            <a:ext cx="12458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IEC 61850 SCD File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95757EF-3ACC-40FB-AD52-B59D0845E797}"/>
              </a:ext>
            </a:extLst>
          </p:cNvPr>
          <p:cNvSpPr txBox="1"/>
          <p:nvPr/>
        </p:nvSpPr>
        <p:spPr>
          <a:xfrm>
            <a:off x="287470" y="2187019"/>
            <a:ext cx="1822935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25" dirty="0"/>
              <a:t>IEEE 1815.1</a:t>
            </a:r>
          </a:p>
          <a:p>
            <a:pPr algn="ctr"/>
            <a:r>
              <a:rPr lang="en-US" sz="1125" dirty="0"/>
              <a:t>(or IEC 61850-80-1 for -104)</a:t>
            </a:r>
          </a:p>
          <a:p>
            <a:pPr algn="ctr"/>
            <a:r>
              <a:rPr lang="en-US" sz="1125" dirty="0"/>
              <a:t>XML Mapping File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C23F4A-E5CF-4A49-B60B-93367B562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821" y="96793"/>
            <a:ext cx="3111832" cy="480060"/>
          </a:xfrm>
        </p:spPr>
        <p:txBody>
          <a:bodyPr>
            <a:noAutofit/>
          </a:bodyPr>
          <a:lstStyle/>
          <a:p>
            <a:r>
              <a:rPr lang="en-US" b="1" dirty="0"/>
              <a:t>Using IEC 61850 with DNP3/104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948D92-7C40-4421-BED5-868F65CF21AC}"/>
              </a:ext>
            </a:extLst>
          </p:cNvPr>
          <p:cNvCxnSpPr>
            <a:stCxn id="73" idx="2"/>
            <a:endCxn id="90" idx="0"/>
          </p:cNvCxnSpPr>
          <p:nvPr/>
        </p:nvCxnSpPr>
        <p:spPr>
          <a:xfrm rot="5400000">
            <a:off x="3137388" y="1882902"/>
            <a:ext cx="497017" cy="1141324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7D7D3882-48B4-4CAF-BDD5-709F55A5919F}"/>
              </a:ext>
            </a:extLst>
          </p:cNvPr>
          <p:cNvCxnSpPr>
            <a:cxnSpLocks/>
            <a:stCxn id="125" idx="3"/>
          </p:cNvCxnSpPr>
          <p:nvPr/>
        </p:nvCxnSpPr>
        <p:spPr>
          <a:xfrm flipV="1">
            <a:off x="2110405" y="2483804"/>
            <a:ext cx="401964" cy="906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 descr="A close up of a sign&#10;&#10;Description generated with high confidence">
            <a:extLst>
              <a:ext uri="{FF2B5EF4-FFF2-40B4-BE49-F238E27FC236}">
                <a16:creationId xmlns:a16="http://schemas.microsoft.com/office/drawing/2014/main" id="{0BE1C0CF-B6B0-4572-ADDD-49E9AAFC4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00" y="3603682"/>
            <a:ext cx="1373039" cy="78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025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500" advTm="15000">
        <p15:prstTrans prst="wind"/>
      </p:transition>
    </mc:Choice>
    <mc:Fallback>
      <p:transition spd="slow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84457" y="1185314"/>
            <a:ext cx="7627066" cy="3169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accent1"/>
                </a:solidFill>
                <a:latin typeface="Myriad Pro" pitchFamily="34" charset="0"/>
              </a:rPr>
              <a:t>CIM – 61850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Harmonized Model &amp; Data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Mgmt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Tools</a:t>
            </a:r>
          </a:p>
          <a:p>
            <a:pPr marL="344488" indent="-344488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accent1"/>
                </a:solidFill>
                <a:latin typeface="Myriad Pro" pitchFamily="34" charset="0"/>
              </a:rPr>
              <a:t>ICCP-TASE.2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yriad Pro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Interfaces and Source Code</a:t>
            </a:r>
          </a:p>
          <a:p>
            <a:pPr marL="344488" indent="-344488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accent1"/>
                </a:solidFill>
                <a:latin typeface="Myriad Pro" pitchFamily="34" charset="0"/>
              </a:rPr>
              <a:t>COMTRADE Processing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Utilities for OSIsoft PI</a:t>
            </a:r>
            <a:r>
              <a:rPr lang="en-US" sz="240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®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System</a:t>
            </a:r>
          </a:p>
          <a:p>
            <a:pPr marL="344488" indent="-344488">
              <a:lnSpc>
                <a:spcPct val="20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accent1"/>
                </a:solidFill>
                <a:latin typeface="Myriad Pro" pitchFamily="34" charset="0"/>
              </a:rPr>
              <a:t>IEC 61850 Practical Training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for users &amp; integrators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940823" y="511690"/>
            <a:ext cx="69636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Myriad Pro" pitchFamily="34" charset="0"/>
              </a:rPr>
              <a:t>Transforming the World of Energy Using Open Standards</a:t>
            </a:r>
          </a:p>
        </p:txBody>
      </p:sp>
      <p:pic>
        <p:nvPicPr>
          <p:cNvPr id="6" name="Picture 5" descr="A close up of a sign&#10;&#10;Description generated with high confidence">
            <a:extLst>
              <a:ext uri="{FF2B5EF4-FFF2-40B4-BE49-F238E27FC236}">
                <a16:creationId xmlns:a16="http://schemas.microsoft.com/office/drawing/2014/main" id="{D2A3769E-108D-444A-8A35-6A5BF21E6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90" y="367467"/>
            <a:ext cx="1360798" cy="77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823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500" advTm="9000">
        <p15:prstTrans prst="wind"/>
      </p:transition>
    </mc:Choice>
    <mc:Fallback>
      <p:transition spd="slow" advTm="9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9B1D398-FAF3-472D-A007-A119CD1AF8A0}"/>
</file>

<file path=customXml/itemProps2.xml><?xml version="1.0" encoding="utf-8"?>
<ds:datastoreItem xmlns:ds="http://schemas.openxmlformats.org/officeDocument/2006/customXml" ds:itemID="{04B8DF44-A7CD-492D-99B1-04A668B915F2}"/>
</file>

<file path=customXml/itemProps3.xml><?xml version="1.0" encoding="utf-8"?>
<ds:datastoreItem xmlns:ds="http://schemas.openxmlformats.org/officeDocument/2006/customXml" ds:itemID="{F94540AB-B8DB-44AE-96E6-DEBAD57E1022}"/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164</Words>
  <Application>Microsoft Office PowerPoint</Application>
  <PresentationFormat>On-screen Show (16:9)</PresentationFormat>
  <Paragraphs>40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Calibri'</vt:lpstr>
      <vt:lpstr>Myriad Pro</vt:lpstr>
      <vt:lpstr>Myriad Pro Light</vt:lpstr>
      <vt:lpstr>Wingdings</vt:lpstr>
      <vt:lpstr>Office Theme</vt:lpstr>
      <vt:lpstr>PowerPoint Presentation</vt:lpstr>
      <vt:lpstr>Using IEC 61850 with DNP3/104</vt:lpstr>
      <vt:lpstr>PowerPoint Presentation</vt:lpstr>
    </vt:vector>
  </TitlesOfParts>
  <Company>Forest Creative Group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 Aiuto</dc:creator>
  <cp:lastModifiedBy>Ralph Mackiewicz</cp:lastModifiedBy>
  <cp:revision>48</cp:revision>
  <cp:lastPrinted>2014-01-03T15:00:35Z</cp:lastPrinted>
  <dcterms:created xsi:type="dcterms:W3CDTF">2014-01-08T20:06:17Z</dcterms:created>
  <dcterms:modified xsi:type="dcterms:W3CDTF">2018-08-21T20:55:42Z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</Properties>
</file>