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68" r:id="rId5"/>
    <p:sldMasterId id="2147483687" r:id="rId6"/>
  </p:sldMasterIdLst>
  <p:notesMasterIdLst>
    <p:notesMasterId r:id="rId9"/>
  </p:notesMasterIdLst>
  <p:handoutMasterIdLst>
    <p:handoutMasterId r:id="rId10"/>
  </p:handoutMasterIdLst>
  <p:sldIdLst>
    <p:sldId id="533" r:id="rId7"/>
    <p:sldId id="544" r:id="rId8"/>
  </p:sldIdLst>
  <p:sldSz cx="9144000" cy="6858000" type="screen4x3"/>
  <p:notesSz cx="6735763" cy="9866313"/>
  <p:custDataLst>
    <p:tags r:id="rId1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4262E"/>
    <a:srgbClr val="FECB00"/>
    <a:srgbClr val="E98300"/>
    <a:srgbClr val="ED9C33"/>
    <a:srgbClr val="F4C180"/>
    <a:srgbClr val="8B73A7"/>
    <a:srgbClr val="B6A7C8"/>
    <a:srgbClr val="DC7D82"/>
    <a:srgbClr val="988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06" autoAdjust="0"/>
    <p:restoredTop sz="99451" autoAdjust="0"/>
  </p:normalViewPr>
  <p:slideViewPr>
    <p:cSldViewPr snapToObjects="1" showGuides="1">
      <p:cViewPr>
        <p:scale>
          <a:sx n="121" d="100"/>
          <a:sy n="121" d="100"/>
        </p:scale>
        <p:origin x="-1380" y="-72"/>
      </p:cViewPr>
      <p:guideLst>
        <p:guide orient="horz" pos="1970"/>
        <p:guide orient="horz" pos="2523"/>
        <p:guide orient="horz" pos="1875"/>
        <p:guide orient="horz" pos="3774"/>
        <p:guide pos="157"/>
        <p:guide pos="5580"/>
        <p:guide pos="3468"/>
        <p:guide pos="49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Objects="1">
      <p:cViewPr varScale="1">
        <p:scale>
          <a:sx n="91" d="100"/>
          <a:sy n="91" d="100"/>
        </p:scale>
        <p:origin x="-3696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4A871-D9BC-4F2F-AF1E-A3A2A9634C3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2AAB4-1217-4BBC-B609-5F2592ABB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C5E0D-B76F-47A8-91B1-C71AD6BE59C3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EC2AB-FD5C-4EF7-AF8D-FB95907AF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78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EC2AB-FD5C-4EF7-AF8D-FB95907AF3A4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417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DNV GL brings together knowledge that covers the value chain: from policy and regulation to generation (conventional and renewable), through transmission and distribution, and the efficient use of energy. </a:t>
            </a:r>
          </a:p>
          <a:p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Our global service portfolio consists of:</a:t>
            </a:r>
          </a:p>
          <a:p>
            <a:pPr marL="169876" indent="-169876">
              <a:buFontTx/>
              <a:buChar char="-"/>
            </a:pPr>
            <a:r>
              <a:rPr lang="en-US" dirty="0" smtClean="0"/>
              <a:t>Independent, accredited certification of electricity transmission &amp; distribution components</a:t>
            </a:r>
          </a:p>
          <a:p>
            <a:pPr marL="169876" indent="-169876">
              <a:buFontTx/>
              <a:buChar char="-"/>
            </a:pPr>
            <a:r>
              <a:rPr lang="en-US" dirty="0" smtClean="0"/>
              <a:t>Product and project certification for the renewables industry. </a:t>
            </a:r>
          </a:p>
          <a:p>
            <a:pPr marL="169876" indent="-169876">
              <a:buFontTx/>
              <a:buChar char="-"/>
            </a:pPr>
            <a:r>
              <a:rPr lang="en-US" dirty="0" smtClean="0"/>
              <a:t>Advisory services spanning the entire energy value chain, with a strong focus on energy efficiency, renewable integration, clean conventional power generation, T&amp;D grids, energy storage, measurements and cyber security.</a:t>
            </a:r>
          </a:p>
          <a:p>
            <a:pPr defTabSz="906004">
              <a:defRPr/>
            </a:pPr>
            <a:endParaRPr lang="en-US" dirty="0" smtClean="0"/>
          </a:p>
          <a:p>
            <a:pPr defTabSz="906004">
              <a:defRPr/>
            </a:pPr>
            <a:r>
              <a:rPr lang="en-US" dirty="0" smtClean="0"/>
              <a:t>This breadth of knowledge enables us to support you in understanding the technical consequences of business decisions and the business consequences of technical decisions.  </a:t>
            </a:r>
          </a:p>
          <a:p>
            <a:pPr defTabSz="90600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EC2AB-FD5C-4EF7-AF8D-FB95907AF3A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168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1160464"/>
            <a:ext cx="8893174" cy="31178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1641864"/>
            <a:ext cx="6445251" cy="66645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204580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baseline="0" noProof="1" smtClean="0">
                <a:solidFill>
                  <a:schemeClr val="accent2"/>
                </a:solidFill>
              </a:rPr>
              <a:t>Safer, smarter, greener</a:t>
            </a:r>
            <a:endParaRPr lang="en-GB" sz="900" b="1" cap="all" baseline="0" noProof="1">
              <a:solidFill>
                <a:schemeClr val="accent2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 smtClean="0">
                <a:solidFill>
                  <a:schemeClr val="tx1"/>
                </a:solidFill>
              </a:rPr>
              <a:t>DNV GL © 2013</a:t>
            </a:r>
            <a:endParaRPr lang="en-GB" sz="700" noProof="0" dirty="0">
              <a:solidFill>
                <a:schemeClr val="tx1"/>
              </a:solidFill>
            </a:endParaRPr>
          </a:p>
        </p:txBody>
      </p:sp>
      <p:sp>
        <p:nvSpPr>
          <p:cNvPr id="21" name="bmkFldDocumentNumber"/>
          <p:cNvSpPr txBox="1">
            <a:spLocks noChangeArrowheads="1"/>
          </p:cNvSpPr>
          <p:nvPr userDrawn="1"/>
        </p:nvSpPr>
        <p:spPr bwMode="auto">
          <a:xfrm>
            <a:off x="1691680" y="6517697"/>
            <a:ext cx="2805707" cy="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700" dirty="0">
              <a:solidFill>
                <a:srgbClr val="000000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4" name="bmkDraft"/>
          <p:cNvSpPr txBox="1">
            <a:spLocks noChangeArrowheads="1"/>
          </p:cNvSpPr>
          <p:nvPr userDrawn="1"/>
        </p:nvSpPr>
        <p:spPr bwMode="auto">
          <a:xfrm>
            <a:off x="3811588" y="6012013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5" name="bmkConfidentiality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bmkFldDate"/>
          <p:cNvSpPr/>
          <p:nvPr userDrawn="1"/>
        </p:nvSpPr>
        <p:spPr>
          <a:xfrm>
            <a:off x="249520" y="3862800"/>
            <a:ext cx="6446555" cy="33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lv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600" b="0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bmkFldAuthorName"/>
          <p:cNvSpPr txBox="1">
            <a:spLocks noChangeArrowheads="1"/>
          </p:cNvSpPr>
          <p:nvPr userDrawn="1"/>
        </p:nvSpPr>
        <p:spPr bwMode="auto">
          <a:xfrm>
            <a:off x="250823" y="3574800"/>
            <a:ext cx="6445252" cy="29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600" b="1" kern="1200" baseline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bmkBusinessAreaName"/>
          <p:cNvSpPr/>
          <p:nvPr userDrawn="1"/>
        </p:nvSpPr>
        <p:spPr>
          <a:xfrm>
            <a:off x="250823" y="1396800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250825" y="2420888"/>
            <a:ext cx="6445250" cy="648072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39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79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1160747"/>
            <a:ext cx="8893175" cy="3442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1765372"/>
            <a:ext cx="831762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528482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baseline="0" noProof="1" smtClean="0">
                <a:solidFill>
                  <a:schemeClr val="accent2"/>
                </a:solidFill>
              </a:rPr>
              <a:t>Safer, smarter, greener</a:t>
            </a:r>
            <a:endParaRPr lang="en-GB" sz="900" b="1" cap="all" baseline="0" noProof="1">
              <a:solidFill>
                <a:schemeClr val="accent2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 smtClean="0">
                <a:solidFill>
                  <a:schemeClr val="tx1"/>
                </a:solidFill>
              </a:rPr>
              <a:t>DNV GL © 2013</a:t>
            </a:r>
            <a:endParaRPr lang="en-GB" sz="700" noProof="0" dirty="0">
              <a:solidFill>
                <a:schemeClr val="tx1"/>
              </a:solidFill>
            </a:endParaRPr>
          </a:p>
        </p:txBody>
      </p:sp>
      <p:sp>
        <p:nvSpPr>
          <p:cNvPr id="16" name="bmkConfidentiality4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bmkDraft4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bmkFld4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3" name="bmkBusinessAreaName"/>
          <p:cNvSpPr/>
          <p:nvPr userDrawn="1"/>
        </p:nvSpPr>
        <p:spPr>
          <a:xfrm>
            <a:off x="250823" y="1396800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48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60463"/>
            <a:ext cx="8893174" cy="30960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FontTx/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271529"/>
            <a:ext cx="8893175" cy="17212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4876154"/>
            <a:ext cx="831762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264788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baseline="0" noProof="1" smtClean="0">
                <a:solidFill>
                  <a:schemeClr val="accent2"/>
                </a:solidFill>
              </a:rPr>
              <a:t>Safer, smarter, greener</a:t>
            </a:r>
            <a:endParaRPr lang="en-GB" sz="900" b="1" cap="all" baseline="0" noProof="1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 smtClean="0">
                <a:solidFill>
                  <a:schemeClr val="tx1"/>
                </a:solidFill>
              </a:rPr>
              <a:t>DNV GL © 2013</a:t>
            </a:r>
            <a:endParaRPr lang="en-GB" sz="700" noProof="0" dirty="0">
              <a:solidFill>
                <a:schemeClr val="tx1"/>
              </a:solidFill>
            </a:endParaRPr>
          </a:p>
        </p:txBody>
      </p:sp>
      <p:sp>
        <p:nvSpPr>
          <p:cNvPr id="18" name="bmkConfidentiality5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bmkDraft5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bmkFld5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4" name="bmkBusinessAreaName"/>
          <p:cNvSpPr/>
          <p:nvPr userDrawn="1"/>
        </p:nvSpPr>
        <p:spPr>
          <a:xfrm>
            <a:off x="250825" y="4501596"/>
            <a:ext cx="6445252" cy="2161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 indent="0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400" b="1" cap="all" baseline="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0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3933056"/>
            <a:ext cx="8893174" cy="2059757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60462"/>
            <a:ext cx="8893174" cy="2756849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5" y="4312347"/>
            <a:ext cx="6445251" cy="66645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3924941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baseline="0" noProof="1" smtClean="0">
                <a:solidFill>
                  <a:schemeClr val="accent2"/>
                </a:solidFill>
              </a:rPr>
              <a:t>Safer, smarter, greener</a:t>
            </a:r>
            <a:endParaRPr lang="en-GB" sz="900" b="1" cap="all" baseline="0" noProof="1">
              <a:solidFill>
                <a:schemeClr val="accent2"/>
              </a:solidFill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 smtClean="0">
                <a:solidFill>
                  <a:schemeClr val="tx1"/>
                </a:solidFill>
              </a:rPr>
              <a:t>DNV GL © 2013</a:t>
            </a:r>
            <a:endParaRPr lang="en-GB" sz="700" noProof="0" dirty="0">
              <a:solidFill>
                <a:schemeClr val="tx1"/>
              </a:solidFill>
            </a:endParaRPr>
          </a:p>
        </p:txBody>
      </p:sp>
      <p:sp>
        <p:nvSpPr>
          <p:cNvPr id="22" name="bmkFld2AuthorName"/>
          <p:cNvSpPr txBox="1">
            <a:spLocks noChangeArrowheads="1"/>
          </p:cNvSpPr>
          <p:nvPr userDrawn="1"/>
        </p:nvSpPr>
        <p:spPr bwMode="auto">
          <a:xfrm>
            <a:off x="250823" y="5363202"/>
            <a:ext cx="6445252" cy="29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/>
          <a:lstStyle/>
          <a:p>
            <a: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200" b="1" kern="1200" baseline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bmkFld3Date"/>
          <p:cNvSpPr/>
          <p:nvPr userDrawn="1"/>
        </p:nvSpPr>
        <p:spPr>
          <a:xfrm>
            <a:off x="249520" y="5685609"/>
            <a:ext cx="6446555" cy="3072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lv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200" b="0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bmkConfidentiality3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bmkDraft3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6" name="bmkFld2DocumentNumber"/>
          <p:cNvSpPr txBox="1">
            <a:spLocks noChangeArrowheads="1"/>
          </p:cNvSpPr>
          <p:nvPr userDrawn="1"/>
        </p:nvSpPr>
        <p:spPr bwMode="auto">
          <a:xfrm>
            <a:off x="1691680" y="6517697"/>
            <a:ext cx="2805707" cy="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700" dirty="0">
              <a:solidFill>
                <a:srgbClr val="000000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8" name="bmkBusinessAreaName"/>
          <p:cNvSpPr/>
          <p:nvPr userDrawn="1"/>
        </p:nvSpPr>
        <p:spPr>
          <a:xfrm>
            <a:off x="246122" y="4056885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1200" b="1" kern="1200" cap="all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Subtitle 2"/>
          <p:cNvSpPr>
            <a:spLocks noGrp="1"/>
          </p:cNvSpPr>
          <p:nvPr>
            <p:ph type="subTitle" idx="1"/>
          </p:nvPr>
        </p:nvSpPr>
        <p:spPr>
          <a:xfrm>
            <a:off x="250825" y="5039166"/>
            <a:ext cx="6445250" cy="324036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0691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60351"/>
            <a:ext cx="8893174" cy="57324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8761"/>
            <a:ext cx="6445250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5907600"/>
            <a:ext cx="8892000" cy="21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90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260351"/>
            <a:ext cx="8892000" cy="5732462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8761"/>
            <a:ext cx="6445250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4"/>
          </p:nvPr>
        </p:nvSpPr>
        <p:spPr>
          <a:xfrm>
            <a:off x="0" y="5907170"/>
            <a:ext cx="8892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98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268414"/>
            <a:ext cx="4243389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7" y="1268414"/>
            <a:ext cx="4243387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07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 with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4" y="972000"/>
            <a:ext cx="4243389" cy="572400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0826" y="1620000"/>
            <a:ext cx="4243387" cy="4372813"/>
          </a:xfrm>
        </p:spPr>
        <p:txBody>
          <a:bodyPr>
            <a:noAutofit/>
          </a:bodyPr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9788" y="970248"/>
            <a:ext cx="4242692" cy="572312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7" y="1618861"/>
            <a:ext cx="4242693" cy="4373952"/>
          </a:xfrm>
        </p:spPr>
        <p:txBody>
          <a:bodyPr>
            <a:noAutofit/>
          </a:bodyPr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13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270800"/>
            <a:ext cx="4244976" cy="4722013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649788" y="1268413"/>
            <a:ext cx="4242692" cy="47244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9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47948" y="5678682"/>
            <a:ext cx="8644531" cy="33792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943199"/>
            <a:ext cx="8892000" cy="4679931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able Placeholder 11"/>
          <p:cNvSpPr>
            <a:spLocks noGrp="1"/>
          </p:cNvSpPr>
          <p:nvPr>
            <p:ph type="tbl" sz="quarter" idx="15"/>
          </p:nvPr>
        </p:nvSpPr>
        <p:spPr>
          <a:xfrm>
            <a:off x="0" y="5537488"/>
            <a:ext cx="8892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342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71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497388" y="6537522"/>
            <a:ext cx="4246563" cy="1603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bmkFld6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7" name="bmkDraft6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8" name="bmkConfidentiality6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914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260350"/>
            <a:ext cx="8893174" cy="3161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2572"/>
            <a:ext cx="8425631" cy="1304415"/>
          </a:xfrm>
        </p:spPr>
        <p:txBody>
          <a:bodyPr anchor="t" anchorCtr="0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-3601" y="3343880"/>
            <a:ext cx="8895600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0823" y="3518053"/>
            <a:ext cx="4246563" cy="216024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50823" y="3752838"/>
            <a:ext cx="4246563" cy="204873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smtClean="0"/>
              <a:t>Insert Email address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50823" y="3957711"/>
            <a:ext cx="4246563" cy="320602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smtClean="0"/>
              <a:t>Insert Telephone number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250825" y="5769260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900" b="1" cap="all" baseline="0" noProof="1" smtClean="0">
                <a:solidFill>
                  <a:schemeClr val="accent2"/>
                </a:solidFill>
              </a:rPr>
              <a:t>Safer, smarter, greener</a:t>
            </a:r>
            <a:endParaRPr lang="en-GB" sz="900" b="1" cap="all" baseline="0" noProof="1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49663" y="4967444"/>
            <a:ext cx="204565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200" b="1" cap="none" baseline="0" noProof="1" smtClean="0">
                <a:solidFill>
                  <a:schemeClr val="tx1"/>
                </a:solidFill>
              </a:rPr>
              <a:t>www.dnvgl.com</a:t>
            </a:r>
            <a:endParaRPr lang="en-GB" sz="1200" b="1" cap="none" baseline="0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879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a-DK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702FE-2E30-4FAC-A47A-166A8D8A65E4}" type="datetime3">
              <a:rPr lang="en-US" smtClean="0"/>
              <a:t>21 August 2014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Acquisition of Marine Cybernetics</a:t>
            </a: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E8F21-B730-4228-B940-A5C07537D5A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5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50823" y="1268413"/>
            <a:ext cx="8641657" cy="4724400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+mj-lt"/>
              <a:buAutoNum type="arabicPeriod"/>
              <a:defRPr b="1"/>
            </a:lvl1pPr>
            <a:lvl2pPr marL="522000" indent="-180000">
              <a:buFont typeface="Wingdings" panose="05000000000000000000" pitchFamily="2" charset="2"/>
              <a:buChar char="§"/>
              <a:defRPr/>
            </a:lvl2pPr>
            <a:lvl3pPr marL="738000">
              <a:defRPr/>
            </a:lvl3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91283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" y="1160464"/>
            <a:ext cx="8893174" cy="31178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1641864"/>
            <a:ext cx="6445251" cy="66645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204580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noProof="1" smtClean="0">
                <a:solidFill>
                  <a:srgbClr val="3F9C35"/>
                </a:solidFill>
                <a:latin typeface="Verdana"/>
              </a:rPr>
              <a:t>Safer, smarter, greener</a:t>
            </a:r>
            <a:endParaRPr lang="en-GB" sz="900" b="1" cap="all" noProof="1">
              <a:solidFill>
                <a:srgbClr val="3F9C35"/>
              </a:solidFill>
              <a:latin typeface="Verdana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 smtClean="0">
                <a:solidFill>
                  <a:srgbClr val="333333"/>
                </a:solidFill>
                <a:latin typeface="Verdana"/>
              </a:rPr>
              <a:t>DNV GL © 2013</a:t>
            </a:r>
            <a:endParaRPr lang="en-GB" sz="700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1" name="bmkFldDocumentNumber"/>
          <p:cNvSpPr txBox="1">
            <a:spLocks noChangeArrowheads="1"/>
          </p:cNvSpPr>
          <p:nvPr userDrawn="1"/>
        </p:nvSpPr>
        <p:spPr bwMode="auto">
          <a:xfrm>
            <a:off x="1691680" y="6517697"/>
            <a:ext cx="2805707" cy="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endParaRPr lang="en-GB" altLang="ja-JP" sz="700" dirty="0">
              <a:solidFill>
                <a:srgbClr val="000000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4" name="bmkDraft"/>
          <p:cNvSpPr txBox="1">
            <a:spLocks noChangeArrowheads="1"/>
          </p:cNvSpPr>
          <p:nvPr userDrawn="1"/>
        </p:nvSpPr>
        <p:spPr bwMode="auto">
          <a:xfrm>
            <a:off x="3811588" y="6012013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5" name="bmkConfidentiality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 smtClean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7" name="bmkFldDate"/>
          <p:cNvSpPr/>
          <p:nvPr userDrawn="1"/>
        </p:nvSpPr>
        <p:spPr>
          <a:xfrm>
            <a:off x="249520" y="3862800"/>
            <a:ext cx="6446555" cy="33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600" dirty="0" smtClean="0">
              <a:solidFill>
                <a:srgbClr val="0F204B"/>
              </a:solidFill>
              <a:latin typeface="Verdana"/>
            </a:endParaRPr>
          </a:p>
        </p:txBody>
      </p:sp>
      <p:sp>
        <p:nvSpPr>
          <p:cNvPr id="28" name="bmkFldAuthorName"/>
          <p:cNvSpPr txBox="1">
            <a:spLocks noChangeArrowheads="1"/>
          </p:cNvSpPr>
          <p:nvPr userDrawn="1"/>
        </p:nvSpPr>
        <p:spPr bwMode="auto">
          <a:xfrm>
            <a:off x="250823" y="3574800"/>
            <a:ext cx="6445252" cy="29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600" b="1" dirty="0">
              <a:solidFill>
                <a:srgbClr val="0F204B"/>
              </a:solidFill>
              <a:latin typeface="Verdana"/>
            </a:endParaRPr>
          </a:p>
        </p:txBody>
      </p:sp>
      <p:sp>
        <p:nvSpPr>
          <p:cNvPr id="22" name="bmkBusinessAreaName"/>
          <p:cNvSpPr/>
          <p:nvPr userDrawn="1"/>
        </p:nvSpPr>
        <p:spPr>
          <a:xfrm>
            <a:off x="250823" y="1396800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1200" b="1" cap="all" dirty="0" smtClean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250825" y="2420888"/>
            <a:ext cx="6445250" cy="648072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0687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1160747"/>
            <a:ext cx="8893175" cy="3442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1765372"/>
            <a:ext cx="831762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528482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noProof="1" smtClean="0">
                <a:solidFill>
                  <a:srgbClr val="3F9C35"/>
                </a:solidFill>
                <a:latin typeface="Verdana"/>
              </a:rPr>
              <a:t>Safer, smarter, greener</a:t>
            </a:r>
            <a:endParaRPr lang="en-GB" sz="900" b="1" cap="all" noProof="1">
              <a:solidFill>
                <a:srgbClr val="3F9C35"/>
              </a:solidFill>
              <a:latin typeface="Verdana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 smtClean="0">
                <a:solidFill>
                  <a:srgbClr val="333333"/>
                </a:solidFill>
                <a:latin typeface="Verdana"/>
              </a:rPr>
              <a:t>DNV GL © 2013</a:t>
            </a:r>
            <a:endParaRPr lang="en-GB" sz="700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6" name="bmkConfidentiality4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 smtClean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1" name="bmkDraft4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2" name="bmkFld4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rgbClr val="333333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3" name="bmkBusinessAreaName"/>
          <p:cNvSpPr/>
          <p:nvPr userDrawn="1"/>
        </p:nvSpPr>
        <p:spPr>
          <a:xfrm>
            <a:off x="250823" y="1396800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1200" b="1" cap="all" dirty="0" smtClean="0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89536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60463"/>
            <a:ext cx="8893174" cy="30960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FontTx/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271529"/>
            <a:ext cx="8893175" cy="17212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4" y="4876154"/>
            <a:ext cx="8317620" cy="190995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4264788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noProof="1" smtClean="0">
                <a:solidFill>
                  <a:srgbClr val="3F9C35"/>
                </a:solidFill>
                <a:latin typeface="Verdana"/>
              </a:rPr>
              <a:t>Safer, smarter, greener</a:t>
            </a:r>
            <a:endParaRPr lang="en-GB" sz="900" b="1" cap="all" noProof="1">
              <a:solidFill>
                <a:srgbClr val="3F9C35"/>
              </a:solidFill>
              <a:latin typeface="Verdana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 smtClean="0">
                <a:solidFill>
                  <a:srgbClr val="333333"/>
                </a:solidFill>
                <a:latin typeface="Verdana"/>
              </a:rPr>
              <a:t>DNV GL © 2013</a:t>
            </a:r>
            <a:endParaRPr lang="en-GB" sz="700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8" name="bmkConfidentiality5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 smtClean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1" name="bmkDraft5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2" name="bmkFld5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rgbClr val="333333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4" name="bmkBusinessAreaName"/>
          <p:cNvSpPr/>
          <p:nvPr userDrawn="1"/>
        </p:nvSpPr>
        <p:spPr>
          <a:xfrm>
            <a:off x="250825" y="4501596"/>
            <a:ext cx="6445252" cy="2161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400" b="1" cap="all" dirty="0" smtClean="0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28165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" y="3933056"/>
            <a:ext cx="8893174" cy="2059757"/>
          </a:xfrm>
          <a:prstGeom prst="rect">
            <a:avLst/>
          </a:prstGeom>
          <a:solidFill>
            <a:srgbClr val="009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160462"/>
            <a:ext cx="8893174" cy="2756849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5" y="4312347"/>
            <a:ext cx="6445251" cy="666452"/>
          </a:xfrm>
        </p:spPr>
        <p:txBody>
          <a:bodyPr>
            <a:noAutofit/>
          </a:bodyPr>
          <a:lstStyle>
            <a:lvl1pPr>
              <a:lnSpc>
                <a:spcPct val="91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pic>
        <p:nvPicPr>
          <p:cNvPr id="9" name="Picture 3" descr="U:\DNV\New upgrading projects received September 2013\PPT project assigned September 2013-\work\A4 PPT logos.emf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412" r="1"/>
          <a:stretch/>
        </p:blipFill>
        <p:spPr bwMode="auto">
          <a:xfrm>
            <a:off x="0" y="260350"/>
            <a:ext cx="8893174" cy="59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3924941"/>
            <a:ext cx="8893175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72408"/>
            <a:ext cx="8893175" cy="0"/>
          </a:xfrm>
          <a:prstGeom prst="line">
            <a:avLst/>
          </a:prstGeom>
          <a:ln w="63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848475" y="6492748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cap="all" noProof="1" smtClean="0">
                <a:solidFill>
                  <a:srgbClr val="3F9C35"/>
                </a:solidFill>
                <a:latin typeface="Verdana"/>
              </a:rPr>
              <a:t>Safer, smarter, greener</a:t>
            </a:r>
            <a:endParaRPr lang="en-GB" sz="900" b="1" cap="all" noProof="1">
              <a:solidFill>
                <a:srgbClr val="3F9C35"/>
              </a:solidFill>
              <a:latin typeface="Verdana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 smtClean="0">
                <a:solidFill>
                  <a:srgbClr val="333333"/>
                </a:solidFill>
                <a:latin typeface="Verdana"/>
              </a:rPr>
              <a:t>DNV GL © 2013</a:t>
            </a:r>
            <a:endParaRPr lang="en-GB" sz="700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2" name="bmkFld2AuthorName"/>
          <p:cNvSpPr txBox="1">
            <a:spLocks noChangeArrowheads="1"/>
          </p:cNvSpPr>
          <p:nvPr userDrawn="1"/>
        </p:nvSpPr>
        <p:spPr bwMode="auto">
          <a:xfrm>
            <a:off x="250823" y="5363202"/>
            <a:ext cx="6445252" cy="29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/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altLang="ja-JP" sz="1200" b="1" dirty="0">
              <a:solidFill>
                <a:srgbClr val="0F204B"/>
              </a:solidFill>
              <a:latin typeface="Verdana"/>
            </a:endParaRPr>
          </a:p>
        </p:txBody>
      </p:sp>
      <p:sp>
        <p:nvSpPr>
          <p:cNvPr id="23" name="bmkFld3Date"/>
          <p:cNvSpPr/>
          <p:nvPr userDrawn="1"/>
        </p:nvSpPr>
        <p:spPr>
          <a:xfrm>
            <a:off x="249520" y="5685609"/>
            <a:ext cx="6446555" cy="3072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 2" pitchFamily="18" charset="2"/>
              <a:buNone/>
            </a:pPr>
            <a:endParaRPr lang="en-GB" sz="1200" dirty="0" smtClean="0">
              <a:solidFill>
                <a:srgbClr val="0F204B"/>
              </a:solidFill>
              <a:latin typeface="Verdana"/>
            </a:endParaRPr>
          </a:p>
        </p:txBody>
      </p:sp>
      <p:sp>
        <p:nvSpPr>
          <p:cNvPr id="24" name="bmkConfidentiality3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 smtClean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25" name="bmkDraft3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6" name="bmkFld2DocumentNumber"/>
          <p:cNvSpPr txBox="1">
            <a:spLocks noChangeArrowheads="1"/>
          </p:cNvSpPr>
          <p:nvPr userDrawn="1"/>
        </p:nvSpPr>
        <p:spPr bwMode="auto">
          <a:xfrm>
            <a:off x="1691680" y="6517697"/>
            <a:ext cx="2805707" cy="17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endParaRPr lang="en-GB" altLang="ja-JP" sz="700" dirty="0">
              <a:solidFill>
                <a:srgbClr val="000000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28" name="bmkBusinessAreaName"/>
          <p:cNvSpPr/>
          <p:nvPr userDrawn="1"/>
        </p:nvSpPr>
        <p:spPr>
          <a:xfrm>
            <a:off x="246122" y="4056885"/>
            <a:ext cx="6445252" cy="2161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1200" b="1" cap="all" dirty="0" smtClean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0" name="Subtitle 2"/>
          <p:cNvSpPr>
            <a:spLocks noGrp="1"/>
          </p:cNvSpPr>
          <p:nvPr>
            <p:ph type="subTitle" idx="1"/>
          </p:nvPr>
        </p:nvSpPr>
        <p:spPr>
          <a:xfrm>
            <a:off x="250825" y="5039166"/>
            <a:ext cx="6445250" cy="324036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387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60351"/>
            <a:ext cx="8893174" cy="57324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8761"/>
            <a:ext cx="6445250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907600"/>
            <a:ext cx="8892000" cy="21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92676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260351"/>
            <a:ext cx="8892000" cy="5732462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8761"/>
            <a:ext cx="6445250" cy="1298228"/>
          </a:xfr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4"/>
          </p:nvPr>
        </p:nvSpPr>
        <p:spPr>
          <a:xfrm>
            <a:off x="0" y="5907170"/>
            <a:ext cx="8892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1367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268414"/>
            <a:ext cx="4243389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7" y="1268414"/>
            <a:ext cx="4243387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050175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 with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4" y="972000"/>
            <a:ext cx="4243389" cy="572400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0826" y="1620000"/>
            <a:ext cx="4243387" cy="4372813"/>
          </a:xfrm>
        </p:spPr>
        <p:txBody>
          <a:bodyPr>
            <a:noAutofit/>
          </a:bodyPr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9788" y="970248"/>
            <a:ext cx="4242692" cy="572312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7" y="1618861"/>
            <a:ext cx="4242693" cy="4373952"/>
          </a:xfrm>
        </p:spPr>
        <p:txBody>
          <a:bodyPr>
            <a:noAutofit/>
          </a:bodyPr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28683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270800"/>
            <a:ext cx="4244976" cy="4722013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649788" y="1268413"/>
            <a:ext cx="4242692" cy="47244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297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47948" y="5678682"/>
            <a:ext cx="8644531" cy="33792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943199"/>
            <a:ext cx="8892000" cy="4679931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b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able Placeholder 11"/>
          <p:cNvSpPr>
            <a:spLocks noGrp="1"/>
          </p:cNvSpPr>
          <p:nvPr>
            <p:ph type="tbl" sz="quarter" idx="15"/>
          </p:nvPr>
        </p:nvSpPr>
        <p:spPr>
          <a:xfrm>
            <a:off x="0" y="5537488"/>
            <a:ext cx="8892000" cy="2159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211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508360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497388" y="6537522"/>
            <a:ext cx="4246563" cy="1603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bmkFld6Date"/>
          <p:cNvSpPr txBox="1">
            <a:spLocks noChangeArrowheads="1"/>
          </p:cNvSpPr>
          <p:nvPr userDrawn="1"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rgbClr val="333333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7" name="bmkDraft6"/>
          <p:cNvSpPr txBox="1">
            <a:spLocks noChangeArrowheads="1"/>
          </p:cNvSpPr>
          <p:nvPr userDrawn="1"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8" name="bmkConfidentiality6"/>
          <p:cNvSpPr/>
          <p:nvPr userDrawn="1"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 smtClean="0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23799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260350"/>
            <a:ext cx="8893174" cy="3161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62572"/>
            <a:ext cx="8425631" cy="1304415"/>
          </a:xfrm>
        </p:spPr>
        <p:txBody>
          <a:bodyPr anchor="t" anchorCtr="0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-3601" y="3343880"/>
            <a:ext cx="8895600" cy="0"/>
          </a:xfrm>
          <a:prstGeom prst="line">
            <a:avLst/>
          </a:prstGeom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0823" y="3518053"/>
            <a:ext cx="4246563" cy="216024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50823" y="3752838"/>
            <a:ext cx="4246563" cy="204873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smtClean="0"/>
              <a:t>Insert Email address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50823" y="3957711"/>
            <a:ext cx="4246563" cy="320602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smtClean="0"/>
              <a:t>Insert Telephone number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250825" y="5769260"/>
            <a:ext cx="204565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1" cap="all" noProof="1" smtClean="0">
                <a:solidFill>
                  <a:srgbClr val="3F9C35"/>
                </a:solidFill>
                <a:latin typeface="Verdana"/>
              </a:rPr>
              <a:t>Safer, smarter, greener</a:t>
            </a:r>
            <a:endParaRPr lang="en-GB" sz="900" b="1" cap="all" noProof="1">
              <a:solidFill>
                <a:srgbClr val="3F9C35"/>
              </a:solidFill>
              <a:latin typeface="Verdana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49663" y="4967444"/>
            <a:ext cx="204565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1" noProof="1" smtClean="0">
                <a:solidFill>
                  <a:srgbClr val="333333"/>
                </a:solidFill>
                <a:latin typeface="Verdana"/>
              </a:rPr>
              <a:t>www.dnvgl.com</a:t>
            </a:r>
            <a:endParaRPr lang="en-GB" sz="1200" b="1" noProof="1">
              <a:solidFill>
                <a:srgbClr val="333333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3650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U:\DNV\New upgrading projects received September 2013\PPT project assigned September 2013-\work\A4 PPT logos.emf"/>
          <p:cNvPicPr>
            <a:picLocks noChangeAspect="1" noChangeArrowheads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25"/>
          <a:stretch/>
        </p:blipFill>
        <p:spPr bwMode="auto">
          <a:xfrm>
            <a:off x="0" y="6277564"/>
            <a:ext cx="8895105" cy="3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241082"/>
            <a:ext cx="8641656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5" y="1268414"/>
            <a:ext cx="8641656" cy="472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9852" y="6697681"/>
            <a:ext cx="1257536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825" y="6697681"/>
            <a:ext cx="2989028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0823" y="6517926"/>
            <a:ext cx="240231" cy="1797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 smtClean="0">
                <a:solidFill>
                  <a:schemeClr val="tx1"/>
                </a:solidFill>
              </a:rPr>
              <a:t>DNV GL © 2013</a:t>
            </a:r>
            <a:endParaRPr lang="en-GB" sz="700" noProof="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943200"/>
            <a:ext cx="8892481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mkConfidentiality2"/>
          <p:cNvSpPr/>
          <p:nvPr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bmkDraft2"/>
          <p:cNvSpPr txBox="1">
            <a:spLocks noChangeArrowheads="1"/>
          </p:cNvSpPr>
          <p:nvPr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14" name="bmkFld2Date"/>
          <p:cNvSpPr txBox="1">
            <a:spLocks noChangeArrowheads="1"/>
          </p:cNvSpPr>
          <p:nvPr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22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65" r:id="rId7"/>
    <p:sldLayoutId id="2147483652" r:id="rId8"/>
    <p:sldLayoutId id="2147483653" r:id="rId9"/>
    <p:sldLayoutId id="2147483664" r:id="rId10"/>
    <p:sldLayoutId id="2147483666" r:id="rId11"/>
    <p:sldLayoutId id="2147483654" r:id="rId12"/>
    <p:sldLayoutId id="2147483655" r:id="rId13"/>
    <p:sldLayoutId id="2147483667" r:id="rId14"/>
    <p:sldLayoutId id="2147483702" r:id="rId1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U:\DNV\New upgrading projects received September 2013\PPT project assigned September 2013-\work\A4 PPT logos.em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25"/>
          <a:stretch/>
        </p:blipFill>
        <p:spPr bwMode="auto">
          <a:xfrm>
            <a:off x="0" y="6277564"/>
            <a:ext cx="8895105" cy="3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241082"/>
            <a:ext cx="8641656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5" y="1268414"/>
            <a:ext cx="8641656" cy="472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9852" y="6697681"/>
            <a:ext cx="1257536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825" y="6697681"/>
            <a:ext cx="2989028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0823" y="6517926"/>
            <a:ext cx="240231" cy="1797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noProof="0" dirty="0" smtClean="0">
                <a:solidFill>
                  <a:schemeClr val="tx1"/>
                </a:solidFill>
              </a:rPr>
              <a:t>DNV GL © 2013</a:t>
            </a:r>
            <a:endParaRPr lang="en-GB" sz="700" noProof="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943200"/>
            <a:ext cx="8892481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mkConfidentiality2"/>
          <p:cNvSpPr/>
          <p:nvPr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l" defTabSz="914400" rtl="0" eaLnBrk="1" latinLnBrk="0" hangingPunct="1">
              <a:lnSpc>
                <a:spcPct val="113000"/>
              </a:lnSpc>
              <a:spcBef>
                <a:spcPts val="600"/>
              </a:spcBef>
            </a:pPr>
            <a:endParaRPr lang="en-GB" sz="7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bmkDraft2"/>
          <p:cNvSpPr txBox="1">
            <a:spLocks noChangeArrowheads="1"/>
          </p:cNvSpPr>
          <p:nvPr/>
        </p:nvSpPr>
        <p:spPr bwMode="auto">
          <a:xfrm>
            <a:off x="3811588" y="6033489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2000" b="0" cap="all" baseline="0" dirty="0">
              <a:solidFill>
                <a:srgbClr val="C4262E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14" name="bmkFld2Date"/>
          <p:cNvSpPr txBox="1">
            <a:spLocks noChangeArrowheads="1"/>
          </p:cNvSpPr>
          <p:nvPr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chemeClr val="tx1"/>
              </a:solidFill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2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U:\DNV\New upgrading projects received September 2013\PPT project assigned September 2013-\work\A4 PPT logos.emf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25"/>
          <a:stretch/>
        </p:blipFill>
        <p:spPr bwMode="auto">
          <a:xfrm>
            <a:off x="0" y="6277564"/>
            <a:ext cx="8895105" cy="3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241082"/>
            <a:ext cx="8641656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5" y="1268414"/>
            <a:ext cx="8641656" cy="472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9852" y="6697681"/>
            <a:ext cx="1257536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825" y="6697681"/>
            <a:ext cx="2989028" cy="15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0823" y="6517926"/>
            <a:ext cx="240231" cy="1797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fld id="{5BA07366-CB75-4AA8-9E5B-928B849F427C}" type="slidenum">
              <a:rPr lang="en-GB" smtClean="0">
                <a:solidFill>
                  <a:srgbClr val="333333"/>
                </a:solidFill>
                <a:latin typeface="Verdana"/>
              </a:rPr>
              <a:pPr/>
              <a:t>‹#›</a:t>
            </a:fld>
            <a:endParaRPr lang="en-GB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1055" y="6517926"/>
            <a:ext cx="7325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700" dirty="0" smtClean="0">
                <a:solidFill>
                  <a:srgbClr val="333333"/>
                </a:solidFill>
                <a:latin typeface="Verdana"/>
              </a:rPr>
              <a:t>DNV GL © 2013</a:t>
            </a:r>
            <a:endParaRPr lang="en-GB" sz="700" dirty="0">
              <a:solidFill>
                <a:srgbClr val="333333"/>
              </a:solidFill>
              <a:latin typeface="Verdana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943200"/>
            <a:ext cx="8892481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mkConfidentiality2"/>
          <p:cNvSpPr/>
          <p:nvPr/>
        </p:nvSpPr>
        <p:spPr>
          <a:xfrm>
            <a:off x="250822" y="6112089"/>
            <a:ext cx="2845013" cy="1603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750" b="1" dirty="0" smtClean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12" name="bmkDraft2"/>
          <p:cNvSpPr txBox="1">
            <a:spLocks noChangeArrowheads="1"/>
          </p:cNvSpPr>
          <p:nvPr/>
        </p:nvSpPr>
        <p:spPr bwMode="auto">
          <a:xfrm>
            <a:off x="3811588" y="6012000"/>
            <a:ext cx="1511300" cy="2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ct val="50000"/>
              </a:spcBef>
            </a:pPr>
            <a:endParaRPr lang="en-GB" altLang="ja-JP" sz="1600" cap="all" dirty="0">
              <a:solidFill>
                <a:srgbClr val="C4262E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  <p:sp>
        <p:nvSpPr>
          <p:cNvPr id="14" name="bmkFld2Date"/>
          <p:cNvSpPr txBox="1">
            <a:spLocks noChangeArrowheads="1"/>
          </p:cNvSpPr>
          <p:nvPr/>
        </p:nvSpPr>
        <p:spPr bwMode="auto">
          <a:xfrm>
            <a:off x="1692000" y="6519600"/>
            <a:ext cx="280538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>
              <a:spcBef>
                <a:spcPct val="50000"/>
              </a:spcBef>
            </a:pPr>
            <a:endParaRPr lang="en-GB" altLang="ja-JP" sz="700" dirty="0">
              <a:solidFill>
                <a:srgbClr val="333333"/>
              </a:solidFill>
              <a:latin typeface="Verdana"/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9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98000" algn="l" defTabSz="914400" rtl="0" eaLnBrk="1" latinLnBrk="0" hangingPunct="1">
        <a:lnSpc>
          <a:spcPct val="114000"/>
        </a:lnSpc>
        <a:spcBef>
          <a:spcPts val="600"/>
        </a:spcBef>
        <a:buClr>
          <a:srgbClr val="3F9C35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J:\Pictures\DNV KEMA Brand Central Images\04 Electricity Transmission &amp; Distribution\0403 Substations\National Grid (13394-12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" t="33298" r="4837" b="15414"/>
          <a:stretch/>
        </p:blipFill>
        <p:spPr bwMode="auto">
          <a:xfrm>
            <a:off x="-1" y="1190012"/>
            <a:ext cx="8892481" cy="483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noProof="0" smtClean="0"/>
              <a:pPr/>
              <a:t>1</a:t>
            </a:fld>
            <a:endParaRPr lang="en-GB" noProof="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645436" y="3919339"/>
            <a:ext cx="1979301" cy="1638300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1 </a:t>
            </a: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GB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high power and high voltage testing with 10 </a:t>
            </a:r>
            <a:r>
              <a:rPr lang="en-GB" sz="1200" dirty="0" smtClean="0">
                <a:solidFill>
                  <a:srgbClr val="FFFFFF"/>
                </a:solidFill>
              </a:rPr>
              <a:t>laboratories incl. our leading lab in Arnhem</a:t>
            </a:r>
            <a:endParaRPr lang="en-GB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81000" y="3919339"/>
            <a:ext cx="1979301" cy="1638300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Largest</a:t>
            </a: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endParaRPr lang="en-GB" sz="1200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120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independent technical advisor on renewable energy and 2,500 energy experts</a:t>
            </a:r>
            <a:endParaRPr lang="en-GB" sz="800" dirty="0" smtClean="0">
              <a:solidFill>
                <a:srgbClr val="FFFFFF"/>
              </a:solidFill>
              <a:latin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5000"/>
              </a:spcAft>
            </a:pPr>
            <a:endParaRPr lang="en-GB" sz="1200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513218" y="3919339"/>
            <a:ext cx="1979301" cy="16383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5000"/>
              </a:spcAft>
            </a:pPr>
            <a:r>
              <a:rPr lang="en-GB" sz="2400" b="1" dirty="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&gt;25</a:t>
            </a:r>
          </a:p>
          <a:p>
            <a:pPr fontAlgn="base">
              <a:spcBef>
                <a:spcPct val="0"/>
              </a:spcBef>
              <a:spcAft>
                <a:spcPct val="5000"/>
              </a:spcAft>
            </a:pPr>
            <a:endParaRPr lang="en-GB" sz="1200" dirty="0" smtClean="0">
              <a:solidFill>
                <a:srgbClr val="333333"/>
              </a:solidFill>
              <a:latin typeface="Verdana" pitchFamily="34" charset="0"/>
            </a:endParaRPr>
          </a:p>
          <a:p>
            <a:pPr lvl="0"/>
            <a:r>
              <a:rPr lang="en-GB" sz="1200" dirty="0"/>
              <a:t>s</a:t>
            </a:r>
            <a:r>
              <a:rPr lang="en-GB" sz="1200" dirty="0" smtClean="0"/>
              <a:t>tandards and guidelines published as a leading certification body</a:t>
            </a:r>
            <a:endParaRPr lang="en-GB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777654" y="3921611"/>
            <a:ext cx="1979301" cy="1638300"/>
          </a:xfrm>
          <a:prstGeom prst="rect">
            <a:avLst/>
          </a:prstGeom>
          <a:solidFill>
            <a:srgbClr val="E6E6E6">
              <a:alpha val="80000"/>
            </a:srgbClr>
          </a:solidFill>
          <a:ln>
            <a:noFill/>
          </a:ln>
          <a:effectLst/>
          <a:extLst/>
        </p:spPr>
        <p:txBody>
          <a:bodyPr lIns="72000" tIns="0" rIns="72000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90</a:t>
            </a:r>
          </a:p>
          <a:p>
            <a:pPr lvl="0"/>
            <a:r>
              <a:rPr lang="en-GB" sz="1200" dirty="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GB" sz="1200" dirty="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200" dirty="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years experience in </a:t>
            </a:r>
          </a:p>
          <a:p>
            <a:pPr lvl="0"/>
            <a:r>
              <a:rPr lang="en-GB" sz="1200" dirty="0" smtClean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power industry, including 30 years in energy efficiency and wind energy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200" dirty="0" smtClean="0">
              <a:solidFill>
                <a:srgbClr val="33333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333333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50825" y="241082"/>
            <a:ext cx="8641656" cy="670086"/>
          </a:xfrm>
        </p:spPr>
        <p:txBody>
          <a:bodyPr/>
          <a:lstStyle/>
          <a:p>
            <a:r>
              <a:rPr lang="en-GB" dirty="0" smtClean="0"/>
              <a:t>An energy technology powerhouse</a:t>
            </a:r>
            <a:endParaRPr lang="en-GB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" y="5877272"/>
            <a:ext cx="8894763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86" y="93970"/>
            <a:ext cx="1838695" cy="81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7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5157192"/>
            <a:ext cx="584904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FFFFFF"/>
                </a:solidFill>
              </a:rPr>
              <a:t>Policy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3808" y="5166733"/>
            <a:ext cx="1093248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FFFFFF"/>
                </a:solidFill>
              </a:rPr>
              <a:t>Production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8024" y="5033179"/>
            <a:ext cx="1416454" cy="6280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FFFFFF"/>
                </a:solidFill>
              </a:rPr>
              <a:t>Transmission</a:t>
            </a:r>
          </a:p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FFFFFF"/>
                </a:solidFill>
              </a:rPr>
              <a:t>&amp; Distribution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33049" y="5172329"/>
            <a:ext cx="379912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rgbClr val="FFFFFF"/>
                </a:solidFill>
              </a:rPr>
              <a:t>Use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1840" y="5157192"/>
            <a:ext cx="360040" cy="2512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endParaRPr lang="en-US" sz="1600" dirty="0" err="1" smtClean="0">
              <a:solidFill>
                <a:srgbClr val="333333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50825" y="241082"/>
            <a:ext cx="8641656" cy="6700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Global </a:t>
            </a:r>
            <a:r>
              <a:rPr lang="en-US" dirty="0"/>
              <a:t>service portfolio </a:t>
            </a:r>
          </a:p>
        </p:txBody>
      </p:sp>
      <p:sp>
        <p:nvSpPr>
          <p:cNvPr id="15" name="Content Placeholder 2"/>
          <p:cNvSpPr>
            <a:spLocks noGrp="1"/>
          </p:cNvSpPr>
          <p:nvPr/>
        </p:nvSpPr>
        <p:spPr>
          <a:xfrm>
            <a:off x="226656" y="3496399"/>
            <a:ext cx="4244976" cy="2202185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18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8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4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Software, testing &amp; training services based upon</a:t>
            </a:r>
          </a:p>
          <a:p>
            <a:pPr lvl="1"/>
            <a:r>
              <a:rPr lang="en-US" dirty="0" smtClean="0"/>
              <a:t>IEC 61850 edition 1 and 2 </a:t>
            </a:r>
          </a:p>
          <a:p>
            <a:pPr lvl="1"/>
            <a:r>
              <a:rPr lang="en-US" dirty="0" smtClean="0"/>
              <a:t>IEC 61400-25 (wind power)</a:t>
            </a:r>
          </a:p>
          <a:p>
            <a:pPr lvl="1"/>
            <a:r>
              <a:rPr lang="en-US" dirty="0" smtClean="0"/>
              <a:t>IEC </a:t>
            </a:r>
            <a:r>
              <a:rPr lang="en-US" dirty="0"/>
              <a:t>61970 / 61968 (CIM)</a:t>
            </a:r>
          </a:p>
          <a:p>
            <a:pPr lvl="1"/>
            <a:r>
              <a:rPr lang="en-US" dirty="0"/>
              <a:t>IEC 60870-5 / DNP3</a:t>
            </a:r>
          </a:p>
          <a:p>
            <a:pPr lvl="1"/>
            <a:r>
              <a:rPr lang="en-US" dirty="0"/>
              <a:t>IEC 60870-6 (Tase.2/ICCP)</a:t>
            </a:r>
            <a:endParaRPr lang="en-US" dirty="0" smtClean="0"/>
          </a:p>
        </p:txBody>
      </p:sp>
      <p:sp>
        <p:nvSpPr>
          <p:cNvPr id="17" name="Content Placeholder 3"/>
          <p:cNvSpPr>
            <a:spLocks noGrp="1"/>
          </p:cNvSpPr>
          <p:nvPr/>
        </p:nvSpPr>
        <p:spPr>
          <a:xfrm>
            <a:off x="4668082" y="3496399"/>
            <a:ext cx="4244281" cy="22021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8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4000" indent="-198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rgbClr val="3F9C35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Software, testing &amp; training services of the next Smart </a:t>
            </a:r>
            <a:r>
              <a:rPr lang="en-US" dirty="0"/>
              <a:t>Meter standards:</a:t>
            </a:r>
          </a:p>
          <a:p>
            <a:pPr lvl="1"/>
            <a:r>
              <a:rPr lang="en-US" dirty="0" smtClean="0"/>
              <a:t>DLMS/COSEM &amp; SML &amp; IDIS</a:t>
            </a:r>
            <a:endParaRPr lang="en-US" dirty="0"/>
          </a:p>
          <a:p>
            <a:pPr lvl="1"/>
            <a:r>
              <a:rPr lang="en-US" dirty="0" smtClean="0"/>
              <a:t>PLC (PRIME &amp; G3)</a:t>
            </a:r>
          </a:p>
          <a:p>
            <a:pPr lvl="1"/>
            <a:r>
              <a:rPr lang="en-US" dirty="0" smtClean="0"/>
              <a:t>M-BUS</a:t>
            </a:r>
          </a:p>
        </p:txBody>
      </p:sp>
      <p:pic>
        <p:nvPicPr>
          <p:cNvPr id="5" name="Picture 4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2" r="9793"/>
          <a:stretch/>
        </p:blipFill>
        <p:spPr>
          <a:xfrm>
            <a:off x="214241" y="1245034"/>
            <a:ext cx="1796895" cy="1575648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" r="6190" b="5266"/>
          <a:stretch/>
        </p:blipFill>
        <p:spPr>
          <a:xfrm>
            <a:off x="2099778" y="1245034"/>
            <a:ext cx="2223969" cy="1575648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7" t="9496" r="6777" b="21693"/>
          <a:stretch/>
        </p:blipFill>
        <p:spPr>
          <a:xfrm>
            <a:off x="6979487" y="1245034"/>
            <a:ext cx="1721794" cy="1575648"/>
          </a:xfrm>
          <a:prstGeom prst="rect">
            <a:avLst/>
          </a:prstGeom>
        </p:spPr>
      </p:pic>
      <p:sp>
        <p:nvSpPr>
          <p:cNvPr id="10" name="Pentagon 9"/>
          <p:cNvSpPr/>
          <p:nvPr/>
        </p:nvSpPr>
        <p:spPr>
          <a:xfrm>
            <a:off x="214242" y="2821300"/>
            <a:ext cx="1989794" cy="391676"/>
          </a:xfrm>
          <a:prstGeom prst="homePlate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US" sz="1600" dirty="0" err="1" smtClean="0"/>
          </a:p>
        </p:txBody>
      </p:sp>
      <p:sp>
        <p:nvSpPr>
          <p:cNvPr id="18" name="Chevron 17"/>
          <p:cNvSpPr/>
          <p:nvPr/>
        </p:nvSpPr>
        <p:spPr>
          <a:xfrm>
            <a:off x="2099778" y="2821300"/>
            <a:ext cx="2400214" cy="391676"/>
          </a:xfrm>
          <a:prstGeom prst="chevron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US" sz="1600" dirty="0" err="1" smtClean="0">
              <a:solidFill>
                <a:schemeClr val="tx1"/>
              </a:solidFill>
            </a:endParaRPr>
          </a:p>
        </p:txBody>
      </p:sp>
      <p:sp>
        <p:nvSpPr>
          <p:cNvPr id="23" name="Chevron 22"/>
          <p:cNvSpPr/>
          <p:nvPr/>
        </p:nvSpPr>
        <p:spPr>
          <a:xfrm>
            <a:off x="4404032" y="2821300"/>
            <a:ext cx="2688247" cy="391676"/>
          </a:xfrm>
          <a:prstGeom prst="chevron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US" sz="1600" dirty="0" err="1" smtClean="0">
              <a:solidFill>
                <a:schemeClr val="tx1"/>
              </a:solidFill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6979486" y="2821300"/>
            <a:ext cx="1912995" cy="391676"/>
          </a:xfrm>
          <a:prstGeom prst="chevron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endParaRPr lang="en-US" sz="1600" dirty="0" err="1" smtClean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32" y="2921776"/>
            <a:ext cx="2213618" cy="2086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dirty="0" smtClean="0">
                <a:solidFill>
                  <a:schemeClr val="bg1"/>
                </a:solidFill>
              </a:rPr>
              <a:t>Policy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29904" y="2925752"/>
            <a:ext cx="2438178" cy="2046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dirty="0" smtClean="0">
                <a:solidFill>
                  <a:schemeClr val="bg1"/>
                </a:solidFill>
              </a:rPr>
              <a:t>Production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68081" y="2925752"/>
            <a:ext cx="2249531" cy="2046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dirty="0" smtClean="0">
                <a:solidFill>
                  <a:schemeClr val="bg1"/>
                </a:solidFill>
              </a:rPr>
              <a:t>Transmission &amp; distribution</a:t>
            </a:r>
            <a:endParaRPr lang="en-GB" sz="1600" dirty="0" smtClean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9487" y="2925752"/>
            <a:ext cx="1932876" cy="2086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3000"/>
              </a:lnSpc>
              <a:spcBef>
                <a:spcPts val="600"/>
              </a:spcBef>
            </a:pPr>
            <a:r>
              <a:rPr lang="en-GB" sz="1200" dirty="0" smtClean="0">
                <a:solidFill>
                  <a:schemeClr val="bg1"/>
                </a:solidFill>
              </a:rPr>
              <a:t>Use</a:t>
            </a:r>
          </a:p>
        </p:txBody>
      </p:sp>
      <p:pic>
        <p:nvPicPr>
          <p:cNvPr id="25" name="Picture 2" descr="J:\Pictures\DNV KEMA Brand Central Images\04 Electricity Transmission &amp; Distribution\0403 Substations\Eccles Substation\Substation Eccles UK 00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5933" r="5419" b="7124"/>
          <a:stretch/>
        </p:blipFill>
        <p:spPr bwMode="auto">
          <a:xfrm flipH="1">
            <a:off x="4404032" y="1268413"/>
            <a:ext cx="2513580" cy="156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23528" y="5698584"/>
            <a:ext cx="8496944" cy="9115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3000"/>
              </a:lnSpc>
              <a:spcBef>
                <a:spcPts val="600"/>
              </a:spcBef>
            </a:pPr>
            <a:r>
              <a:rPr lang="en-GB" sz="1600" dirty="0"/>
              <a:t>Also contact us for requirement specifications, procurement </a:t>
            </a:r>
            <a:r>
              <a:rPr lang="en-GB" sz="1600" dirty="0" smtClean="0"/>
              <a:t>support, workshops </a:t>
            </a:r>
            <a:r>
              <a:rPr lang="en-GB" sz="1600" dirty="0"/>
              <a:t>and roll-out </a:t>
            </a:r>
            <a:r>
              <a:rPr lang="en-GB" sz="1600" dirty="0" smtClean="0"/>
              <a:t>management for both utilities and technology providers</a:t>
            </a:r>
            <a:endParaRPr lang="en-GB" sz="1600" dirty="0"/>
          </a:p>
          <a:p>
            <a:pPr>
              <a:lnSpc>
                <a:spcPct val="113000"/>
              </a:lnSpc>
              <a:spcBef>
                <a:spcPts val="600"/>
              </a:spcBef>
            </a:pPr>
            <a:endParaRPr lang="en-GB" sz="1600" dirty="0" err="1" smtClean="0">
              <a:solidFill>
                <a:srgbClr val="33333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86" y="93970"/>
            <a:ext cx="1838695" cy="81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7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heme/theme1.xml><?xml version="1.0" encoding="utf-8"?>
<a:theme xmlns:a="http://schemas.openxmlformats.org/drawingml/2006/main" name="Blank">
  <a:themeElements>
    <a:clrScheme name="DNV powerpoint">
      <a:dk1>
        <a:srgbClr val="333333"/>
      </a:dk1>
      <a:lt1>
        <a:srgbClr val="FFFFFF"/>
      </a:lt1>
      <a:dk2>
        <a:srgbClr val="0F204B"/>
      </a:dk2>
      <a:lt2>
        <a:srgbClr val="C8C8C8"/>
      </a:lt2>
      <a:accent1>
        <a:srgbClr val="99D6F0"/>
      </a:accent1>
      <a:accent2>
        <a:srgbClr val="3F9C35"/>
      </a:accent2>
      <a:accent3>
        <a:srgbClr val="003591"/>
      </a:accent3>
      <a:accent4>
        <a:srgbClr val="009FDA"/>
      </a:accent4>
      <a:accent5>
        <a:srgbClr val="66C5E9"/>
      </a:accent5>
      <a:accent6>
        <a:srgbClr val="FECB00"/>
      </a:accent6>
      <a:hlink>
        <a:srgbClr val="003591"/>
      </a:hlink>
      <a:folHlink>
        <a:srgbClr val="6E509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9525">
          <a:solidFill>
            <a:schemeClr val="accent4"/>
          </a:solidFill>
        </a:ln>
      </a:spPr>
      <a:bodyPr rtlCol="0" anchor="ctr"/>
      <a:lstStyle>
        <a:defPPr algn="ctr">
          <a:lnSpc>
            <a:spcPct val="113000"/>
          </a:lnSpc>
          <a:spcBef>
            <a:spcPts val="6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Bef>
            <a:spcPts val="600"/>
          </a:spcBef>
          <a:defRPr sz="1600" dirty="0" err="1" smtClean="0">
            <a:solidFill>
              <a:srgbClr val="333333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Agenda">
  <a:themeElements>
    <a:clrScheme name="DNV powerpoint">
      <a:dk1>
        <a:srgbClr val="333333"/>
      </a:dk1>
      <a:lt1>
        <a:srgbClr val="FFFFFF"/>
      </a:lt1>
      <a:dk2>
        <a:srgbClr val="0F204B"/>
      </a:dk2>
      <a:lt2>
        <a:srgbClr val="C8C8C8"/>
      </a:lt2>
      <a:accent1>
        <a:srgbClr val="99D6F0"/>
      </a:accent1>
      <a:accent2>
        <a:srgbClr val="3F9C35"/>
      </a:accent2>
      <a:accent3>
        <a:srgbClr val="003591"/>
      </a:accent3>
      <a:accent4>
        <a:srgbClr val="009FDA"/>
      </a:accent4>
      <a:accent5>
        <a:srgbClr val="66C5E9"/>
      </a:accent5>
      <a:accent6>
        <a:srgbClr val="FECB00"/>
      </a:accent6>
      <a:hlink>
        <a:srgbClr val="003591"/>
      </a:hlink>
      <a:folHlink>
        <a:srgbClr val="6E509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9525">
          <a:solidFill>
            <a:schemeClr val="accent4"/>
          </a:solidFill>
        </a:ln>
      </a:spPr>
      <a:bodyPr rtlCol="0" anchor="ctr"/>
      <a:lstStyle>
        <a:defPPr algn="ctr">
          <a:lnSpc>
            <a:spcPct val="113000"/>
          </a:lnSpc>
          <a:spcBef>
            <a:spcPts val="6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Bef>
            <a:spcPts val="600"/>
          </a:spcBef>
          <a:defRPr sz="1600" dirty="0" err="1" smtClean="0">
            <a:solidFill>
              <a:srgbClr val="333333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Blank">
  <a:themeElements>
    <a:clrScheme name="DNV powerpoint">
      <a:dk1>
        <a:srgbClr val="333333"/>
      </a:dk1>
      <a:lt1>
        <a:srgbClr val="FFFFFF"/>
      </a:lt1>
      <a:dk2>
        <a:srgbClr val="0F204B"/>
      </a:dk2>
      <a:lt2>
        <a:srgbClr val="C8C8C8"/>
      </a:lt2>
      <a:accent1>
        <a:srgbClr val="99D6F0"/>
      </a:accent1>
      <a:accent2>
        <a:srgbClr val="3F9C35"/>
      </a:accent2>
      <a:accent3>
        <a:srgbClr val="003591"/>
      </a:accent3>
      <a:accent4>
        <a:srgbClr val="009FDA"/>
      </a:accent4>
      <a:accent5>
        <a:srgbClr val="66C5E9"/>
      </a:accent5>
      <a:accent6>
        <a:srgbClr val="FECB00"/>
      </a:accent6>
      <a:hlink>
        <a:srgbClr val="003591"/>
      </a:hlink>
      <a:folHlink>
        <a:srgbClr val="6E509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9525">
          <a:solidFill>
            <a:schemeClr val="accent4"/>
          </a:solidFill>
        </a:ln>
      </a:spPr>
      <a:bodyPr rtlCol="0" anchor="ctr"/>
      <a:lstStyle>
        <a:defPPr algn="ctr">
          <a:lnSpc>
            <a:spcPct val="113000"/>
          </a:lnSpc>
          <a:spcBef>
            <a:spcPts val="6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Bef>
            <a:spcPts val="600"/>
          </a:spcBef>
          <a:defRPr sz="1600" dirty="0" err="1" smtClean="0">
            <a:solidFill>
              <a:srgbClr val="333333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A25B7C8-E8FC-4667-AA9C-72FE2ECDA8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96D024AB-0597-48E3-8CD0-8F25CAAF24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38D8E1-78E0-472C-A6C5-11F32357E159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163</Words>
  <Application>Microsoft Office PowerPoint</Application>
  <PresentationFormat>On-screen Show (4:3)</PresentationFormat>
  <Paragraphs>45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Blank</vt:lpstr>
      <vt:lpstr>Agenda</vt:lpstr>
      <vt:lpstr>1_Blank</vt:lpstr>
      <vt:lpstr>An energy technology powerhouse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2013-12-18T11:58:15Z</dcterms:created>
  <dcterms:modified xsi:type="dcterms:W3CDTF">2014-08-21T13:21:53Z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urrentSublogo">
    <vt:lpwstr/>
  </property>
  <property fmtid="{D5CDD505-2E9C-101B-9397-08002B2CF9AE}" pid="4" name="CurrentLogoPath">
    <vt:lpwstr/>
  </property>
  <property fmtid="{D5CDD505-2E9C-101B-9397-08002B2CF9AE}" pid="5" name="CurrentDepartmentName">
    <vt:lpwstr/>
  </property>
  <property fmtid="{D5CDD505-2E9C-101B-9397-08002B2CF9AE}" pid="6" name="CurrentClientLogoPath">
    <vt:lpwstr/>
  </property>
  <property fmtid="{D5CDD505-2E9C-101B-9397-08002B2CF9AE}" pid="7" name="CurrentDate">
    <vt:lpwstr/>
  </property>
  <property fmtid="{D5CDD505-2E9C-101B-9397-08002B2CF9AE}" pid="8" name="CurrentPresentationTitle">
    <vt:lpwstr/>
  </property>
  <property fmtid="{D5CDD505-2E9C-101B-9397-08002B2CF9AE}" pid="9" name="CurrentAuthor">
    <vt:lpwstr/>
  </property>
  <property fmtid="{D5CDD505-2E9C-101B-9397-08002B2CF9AE}" pid="10" name="CurrentDepartment">
    <vt:lpwstr/>
  </property>
  <property fmtid="{D5CDD505-2E9C-101B-9397-08002B2CF9AE}" pid="11" name="CurrentBusinessLine">
    <vt:lpwstr/>
  </property>
  <property fmtid="{D5CDD505-2E9C-101B-9397-08002B2CF9AE}" pid="12" name="CurrentCountry">
    <vt:lpwstr/>
  </property>
  <property fmtid="{D5CDD505-2E9C-101B-9397-08002B2CF9AE}" pid="13" name="CurrentPaperType">
    <vt:lpwstr/>
  </property>
  <property fmtid="{D5CDD505-2E9C-101B-9397-08002B2CF9AE}" pid="14" name="CurrentInformationClass">
    <vt:lpwstr/>
  </property>
  <property fmtid="{D5CDD505-2E9C-101B-9397-08002B2CF9AE}" pid="15" name="CurrentRestrictedAccess">
    <vt:lpwstr/>
  </property>
  <property fmtid="{D5CDD505-2E9C-101B-9397-08002B2CF9AE}" pid="16" name="CurrentLanguage">
    <vt:lpwstr/>
  </property>
  <property fmtid="{D5CDD505-2E9C-101B-9397-08002B2CF9AE}" pid="17" name="ContentTypeId">
    <vt:lpwstr>0x010100C44EE06B834A12459875FB766CD91DC8</vt:lpwstr>
  </property>
</Properties>
</file>