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9" r:id="rId4"/>
  </p:sldMasterIdLst>
  <p:notesMasterIdLst>
    <p:notesMasterId r:id="rId7"/>
  </p:notesMasterIdLst>
  <p:sldIdLst>
    <p:sldId id="326" r:id="rId5"/>
    <p:sldId id="327" r:id="rId6"/>
  </p:sldIdLst>
  <p:sldSz cx="14630400" cy="8229600"/>
  <p:notesSz cx="7010400" cy="9236075"/>
  <p:embeddedFontLst>
    <p:embeddedFont>
      <p:font typeface="Segoe UI" panose="020B0502040204020203" pitchFamily="34" charset="0"/>
      <p:regular r:id="rId8"/>
      <p:bold r:id="rId9"/>
      <p:italic r:id="rId10"/>
      <p:boldItalic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51893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03788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55691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07585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59474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911353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63252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215165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F3FF"/>
    <a:srgbClr val="E5F8FF"/>
    <a:srgbClr val="B9EDFF"/>
    <a:srgbClr val="71D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108" y="108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C3B58E5-1356-4DC4-A2BF-EA37AAA9E2AA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692150"/>
            <a:ext cx="615950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180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180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0659EE1-DAD8-4AC4-90D5-79B9C18B69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641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651893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303788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955691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607585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259474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3911353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563252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215165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2190701"/>
      </p:ext>
    </p:extLst>
  </p:cSld>
  <p:clrMapOvr>
    <a:masterClrMapping/>
  </p:clrMapOvr>
  <p:transition spd="med" advClick="0" advTm="8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</p:sldLayoutIdLst>
  <p:transition spd="med" advClick="0" advTm="8000"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5pPr>
      <a:lvl6pPr marL="652242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6pPr>
      <a:lvl7pPr marL="1304492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7pPr>
      <a:lvl8pPr marL="1956736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8pPr>
      <a:lvl9pPr marL="2608980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9pPr>
    </p:titleStyle>
    <p:bodyStyle>
      <a:lvl1pPr marL="258184" indent="-2581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●"/>
        <a:defRPr sz="2900">
          <a:solidFill>
            <a:schemeClr val="accent1"/>
          </a:solidFill>
          <a:latin typeface="+mn-lt"/>
          <a:ea typeface="+mn-ea"/>
          <a:cs typeface="+mn-cs"/>
        </a:defRPr>
      </a:lvl1pPr>
      <a:lvl2pPr marL="772279" indent="-258184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●"/>
        <a:defRPr>
          <a:solidFill>
            <a:schemeClr val="bg2"/>
          </a:solidFill>
          <a:latin typeface="+mn-lt"/>
        </a:defRPr>
      </a:lvl2pPr>
      <a:lvl3pPr marL="1286370" indent="-120037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●"/>
        <a:defRPr>
          <a:solidFill>
            <a:schemeClr val="bg2"/>
          </a:solidFill>
          <a:latin typeface="+mn-lt"/>
        </a:defRPr>
      </a:lvl3pPr>
      <a:lvl4pPr marL="2498001" indent="-326118" algn="l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4pPr>
      <a:lvl5pPr marL="3080033" indent="-326118" algn="l" rtl="0" eaLnBrk="0" fontAlgn="base" hangingPunct="0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5pPr>
      <a:lvl6pPr marL="3732275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6pPr>
      <a:lvl7pPr marL="4384514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7pPr>
      <a:lvl8pPr marL="5036762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8pPr>
      <a:lvl9pPr marL="5689001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224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449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6736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8980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1216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3459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6570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17948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rgbClr val="D1F3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985628"/>
            <a:ext cx="14630400" cy="5255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312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81" y="177504"/>
            <a:ext cx="3402419" cy="127029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748231"/>
            <a:ext cx="14630400" cy="91199"/>
          </a:xfrm>
          <a:prstGeom prst="rect">
            <a:avLst/>
          </a:prstGeom>
          <a:solidFill>
            <a:srgbClr val="BAC405"/>
          </a:solidFill>
          <a:ln>
            <a:solidFill>
              <a:srgbClr val="BAC4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/>
          </a:p>
        </p:txBody>
      </p:sp>
      <p:sp>
        <p:nvSpPr>
          <p:cNvPr id="4" name="Rectangle 3"/>
          <p:cNvSpPr/>
          <p:nvPr/>
        </p:nvSpPr>
        <p:spPr>
          <a:xfrm>
            <a:off x="0" y="1843560"/>
            <a:ext cx="14630400" cy="1179140"/>
          </a:xfrm>
          <a:prstGeom prst="rect">
            <a:avLst/>
          </a:prstGeom>
          <a:solidFill>
            <a:srgbClr val="00B0F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/>
          </a:p>
        </p:txBody>
      </p:sp>
      <p:sp>
        <p:nvSpPr>
          <p:cNvPr id="11" name="Rectangle 10"/>
          <p:cNvSpPr/>
          <p:nvPr/>
        </p:nvSpPr>
        <p:spPr>
          <a:xfrm>
            <a:off x="0" y="3025349"/>
            <a:ext cx="14630400" cy="91199"/>
          </a:xfrm>
          <a:prstGeom prst="rect">
            <a:avLst/>
          </a:prstGeom>
          <a:solidFill>
            <a:srgbClr val="BAC405"/>
          </a:solidFill>
          <a:ln>
            <a:solidFill>
              <a:srgbClr val="BAC4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/>
          </a:p>
        </p:txBody>
      </p:sp>
      <p:sp>
        <p:nvSpPr>
          <p:cNvPr id="12" name="TextBox 11"/>
          <p:cNvSpPr txBox="1"/>
          <p:nvPr/>
        </p:nvSpPr>
        <p:spPr>
          <a:xfrm>
            <a:off x="1964351" y="1921780"/>
            <a:ext cx="10664779" cy="9787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76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powerful new GTNETx2 card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58522" y="449835"/>
            <a:ext cx="109040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600" b="1" i="1" dirty="0" smtClean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enhancing </a:t>
            </a:r>
            <a:r>
              <a:rPr lang="en-CA" sz="3600" b="1" i="1" dirty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our hardware </a:t>
            </a:r>
            <a:r>
              <a:rPr lang="en-CA" sz="3600" b="1" i="1" dirty="0" smtClean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performance   </a:t>
            </a:r>
            <a:r>
              <a:rPr lang="en-CA" sz="2400" b="1" i="1" dirty="0" smtClean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www.rtds.com</a:t>
            </a:r>
            <a:endParaRPr lang="en-CA" sz="2400" b="1" i="1" dirty="0">
              <a:solidFill>
                <a:srgbClr val="0F6FA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56865" y="3184257"/>
            <a:ext cx="5491629" cy="428435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21761" y="6835408"/>
            <a:ext cx="780783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120" dirty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Exchange program available for </a:t>
            </a:r>
            <a:r>
              <a:rPr lang="en-CA" sz="3120" dirty="0" smtClean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existing GTNET </a:t>
            </a:r>
            <a:r>
              <a:rPr lang="en-CA" sz="3120" dirty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users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21761" y="3449149"/>
            <a:ext cx="811334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120" dirty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Double the capability: operate 2 protocols simultaneously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21761" y="4921675"/>
            <a:ext cx="8113343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120" dirty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Runs 5-10 times faster than previous card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1761" y="5914070"/>
            <a:ext cx="8113343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120" dirty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Same price as previous card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73594" y="7779604"/>
            <a:ext cx="4956806" cy="461665"/>
          </a:xfrm>
          <a:prstGeom prst="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CA" sz="2400" b="1" dirty="0" smtClean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Visit us at booth 271 behind ABB</a:t>
            </a:r>
            <a:endParaRPr lang="en-CA" sz="2400" b="1" dirty="0">
              <a:solidFill>
                <a:srgbClr val="0F6FA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830926"/>
      </p:ext>
    </p:extLst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rgbClr val="D1F3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985628"/>
            <a:ext cx="14630400" cy="5255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312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81" y="177504"/>
            <a:ext cx="3402419" cy="127029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748231"/>
            <a:ext cx="14630400" cy="91199"/>
          </a:xfrm>
          <a:prstGeom prst="rect">
            <a:avLst/>
          </a:prstGeom>
          <a:solidFill>
            <a:srgbClr val="BAC405"/>
          </a:solidFill>
          <a:ln>
            <a:solidFill>
              <a:srgbClr val="BAC4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/>
          </a:p>
        </p:txBody>
      </p:sp>
      <p:sp>
        <p:nvSpPr>
          <p:cNvPr id="4" name="Rectangle 3"/>
          <p:cNvSpPr/>
          <p:nvPr/>
        </p:nvSpPr>
        <p:spPr>
          <a:xfrm>
            <a:off x="0" y="1843560"/>
            <a:ext cx="14630400" cy="1179140"/>
          </a:xfrm>
          <a:prstGeom prst="rect">
            <a:avLst/>
          </a:prstGeom>
          <a:solidFill>
            <a:srgbClr val="00B0F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/>
          </a:p>
        </p:txBody>
      </p:sp>
      <p:sp>
        <p:nvSpPr>
          <p:cNvPr id="11" name="Rectangle 10"/>
          <p:cNvSpPr/>
          <p:nvPr/>
        </p:nvSpPr>
        <p:spPr>
          <a:xfrm>
            <a:off x="0" y="3025349"/>
            <a:ext cx="14630400" cy="91199"/>
          </a:xfrm>
          <a:prstGeom prst="rect">
            <a:avLst/>
          </a:prstGeom>
          <a:solidFill>
            <a:srgbClr val="BAC405"/>
          </a:solidFill>
          <a:ln>
            <a:solidFill>
              <a:srgbClr val="BAC4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/>
          </a:p>
        </p:txBody>
      </p:sp>
      <p:sp>
        <p:nvSpPr>
          <p:cNvPr id="12" name="TextBox 11"/>
          <p:cNvSpPr txBox="1"/>
          <p:nvPr/>
        </p:nvSpPr>
        <p:spPr>
          <a:xfrm>
            <a:off x="1258958" y="1921515"/>
            <a:ext cx="12112483" cy="9787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76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Enhancing our IEC </a:t>
            </a:r>
            <a:r>
              <a:rPr lang="en-CA" sz="576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61850 capabilities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3066" y="3513922"/>
            <a:ext cx="3089057" cy="396033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81113" y="3457556"/>
            <a:ext cx="9590567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80" b="1" dirty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MMS Voyageur client software: </a:t>
            </a:r>
            <a:r>
              <a:rPr lang="en-CA" sz="2880" dirty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 upgrade for existing users; operated directly via RSCAD </a:t>
            </a:r>
            <a:r>
              <a:rPr lang="en-CA" sz="2880" dirty="0" err="1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RunTime</a:t>
            </a:r>
            <a:endParaRPr lang="en-CA" sz="2880" dirty="0">
              <a:solidFill>
                <a:srgbClr val="0F6FA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1113" y="5004722"/>
            <a:ext cx="9590568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80" b="1" dirty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GTNET-GSE v5:</a:t>
            </a:r>
            <a:r>
              <a:rPr lang="en-CA" sz="2880" dirty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Supports 4 TX/RX modules, each capable of publishing up to 64 points for up to 16 unique IEDs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1112" y="6551888"/>
            <a:ext cx="10158288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80" b="1" dirty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GTNET-SV non-9.2LE mode:</a:t>
            </a:r>
            <a:r>
              <a:rPr lang="en-CA" sz="2880" dirty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Developed for </a:t>
            </a:r>
            <a:r>
              <a:rPr lang="en-CA" sz="2880" dirty="0" smtClean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IEC 61869-9 and the Chinese </a:t>
            </a:r>
            <a:r>
              <a:rPr lang="en-CA" sz="2880" dirty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National Standard; streams up to 24 voltage/current signals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43400" y="451123"/>
            <a:ext cx="96545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600" b="1" i="1" dirty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</a:t>
            </a:r>
            <a:r>
              <a:rPr lang="en-CA" sz="3600" b="1" i="1" dirty="0" smtClean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erformance through innovation   </a:t>
            </a:r>
            <a:r>
              <a:rPr lang="en-CA" sz="2400" b="1" i="1" dirty="0" smtClean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www.rtds.com</a:t>
            </a:r>
            <a:endParaRPr lang="en-CA" sz="2400" b="1" i="1" dirty="0">
              <a:solidFill>
                <a:srgbClr val="0F6FA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673594" y="7767935"/>
            <a:ext cx="4956806" cy="461665"/>
          </a:xfrm>
          <a:prstGeom prst="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CA" sz="2400" b="1" dirty="0" smtClean="0">
                <a:solidFill>
                  <a:srgbClr val="0F6FA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Visit us at booth 271 behind ABB</a:t>
            </a:r>
            <a:endParaRPr lang="en-CA" sz="2400" b="1" dirty="0">
              <a:solidFill>
                <a:srgbClr val="0F6FA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234935"/>
      </p:ext>
    </p:extLst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08_EN">
  <a:themeElements>
    <a:clrScheme name="SE08_EN 2">
      <a:dk1>
        <a:srgbClr val="000000"/>
      </a:dk1>
      <a:lt1>
        <a:srgbClr val="FFFFFF"/>
      </a:lt1>
      <a:dk2>
        <a:srgbClr val="000000"/>
      </a:dk2>
      <a:lt2>
        <a:srgbClr val="626469"/>
      </a:lt2>
      <a:accent1>
        <a:srgbClr val="009530"/>
      </a:accent1>
      <a:accent2>
        <a:srgbClr val="B10043"/>
      </a:accent2>
      <a:accent3>
        <a:srgbClr val="FFFFFF"/>
      </a:accent3>
      <a:accent4>
        <a:srgbClr val="000000"/>
      </a:accent4>
      <a:accent5>
        <a:srgbClr val="AAC8AD"/>
      </a:accent5>
      <a:accent6>
        <a:srgbClr val="A0003C"/>
      </a:accent6>
      <a:hlink>
        <a:srgbClr val="42B4E6"/>
      </a:hlink>
      <a:folHlink>
        <a:srgbClr val="4FA600"/>
      </a:folHlink>
    </a:clrScheme>
    <a:fontScheme name="SE08_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E08_EN 1">
        <a:dk1>
          <a:srgbClr val="FFFFFF"/>
        </a:dk1>
        <a:lt1>
          <a:srgbClr val="FFFFFF"/>
        </a:lt1>
        <a:dk2>
          <a:srgbClr val="B10043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D5AAB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9FA0A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2">
        <a:dk1>
          <a:srgbClr val="000000"/>
        </a:dk1>
        <a:lt1>
          <a:srgbClr val="FFFFFF"/>
        </a:lt1>
        <a:dk2>
          <a:srgbClr val="000000"/>
        </a:dk2>
        <a:lt2>
          <a:srgbClr val="626469"/>
        </a:lt2>
        <a:accent1>
          <a:srgbClr val="009530"/>
        </a:accent1>
        <a:accent2>
          <a:srgbClr val="B10043"/>
        </a:accent2>
        <a:accent3>
          <a:srgbClr val="FFFFFF"/>
        </a:accent3>
        <a:accent4>
          <a:srgbClr val="000000"/>
        </a:accent4>
        <a:accent5>
          <a:srgbClr val="AAC8AD"/>
        </a:accent5>
        <a:accent6>
          <a:srgbClr val="A0003C"/>
        </a:accent6>
        <a:hlink>
          <a:srgbClr val="42B4E6"/>
        </a:hlink>
        <a:folHlink>
          <a:srgbClr val="4FA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08_EN 3">
        <a:dk1>
          <a:srgbClr val="FFFFFF"/>
        </a:dk1>
        <a:lt1>
          <a:srgbClr val="FFFFFF"/>
        </a:lt1>
        <a:dk2>
          <a:srgbClr val="42B4E6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B0D6F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4">
        <a:dk1>
          <a:srgbClr val="FFFFFF"/>
        </a:dk1>
        <a:lt1>
          <a:srgbClr val="FFFFFF"/>
        </a:lt1>
        <a:dk2>
          <a:srgbClr val="4FA60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B2D0AA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5">
        <a:dk1>
          <a:srgbClr val="FFFFFF"/>
        </a:dk1>
        <a:lt1>
          <a:srgbClr val="FFFFFF"/>
        </a:lt1>
        <a:dk2>
          <a:srgbClr val="00953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AAC8AD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4EE06B834A12459875FB766CD91DC8" ma:contentTypeVersion="0" ma:contentTypeDescription="Create a new document." ma:contentTypeScope="" ma:versionID="436f2c45062b36ac9634da8d50b5bc83">
  <xsd:schema xmlns:xsd="http://www.w3.org/2001/XMLSchema" xmlns:p="http://schemas.microsoft.com/office/2006/metadata/properties" targetNamespace="http://schemas.microsoft.com/office/2006/metadata/properties" ma:root="true" ma:fieldsID="5de3cf2dbfe960be27652eea02286c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BD04C18-9FB5-4344-B9FC-C077A100EA6B}"/>
</file>

<file path=customXml/itemProps2.xml><?xml version="1.0" encoding="utf-8"?>
<ds:datastoreItem xmlns:ds="http://schemas.openxmlformats.org/officeDocument/2006/customXml" ds:itemID="{B42DD507-203B-4543-89E3-E1704373C5DD}"/>
</file>

<file path=customXml/itemProps3.xml><?xml version="1.0" encoding="utf-8"?>
<ds:datastoreItem xmlns:ds="http://schemas.openxmlformats.org/officeDocument/2006/customXml" ds:itemID="{EA34E2FA-6064-4CB1-9190-3287D2235704}"/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118</Words>
  <Application>Microsoft Office PowerPoint</Application>
  <PresentationFormat>Custom</PresentationFormat>
  <Paragraphs>13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Segoe UI</vt:lpstr>
      <vt:lpstr>Calibri</vt:lpstr>
      <vt:lpstr>SE08_EN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Ralph Mackiewicz</dc:creator>
  <cp:lastModifiedBy>Dean Ouellette</cp:lastModifiedBy>
  <cp:revision>40</cp:revision>
  <cp:lastPrinted>2014-06-20T14:39:20Z</cp:lastPrinted>
  <dcterms:created xsi:type="dcterms:W3CDTF">2012-08-17T18:29:53Z</dcterms:created>
  <dcterms:modified xsi:type="dcterms:W3CDTF">2014-06-20T14:45:48Z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0x010100C44EE06B834A12459875FB766CD91DC8</vt:lpwstr>
  </property>
  <property fmtid="{D5CDD505-2E9C-101B-9397-08002B2CF9AE}" pid="4" name="_NewReviewCycle">
    <vt:lpwstr/>
  </property>
</Properties>
</file>