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png" ContentType="image/png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7" r:id="rId2"/>
    <p:sldMasterId id="2147483673" r:id="rId3"/>
  </p:sldMasterIdLst>
  <p:notesMasterIdLst>
    <p:notesMasterId r:id="rId6"/>
  </p:notesMasterIdLst>
  <p:sldIdLst>
    <p:sldId id="258" r:id="rId4"/>
    <p:sldId id="259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schnitt ohne Titel" id="{AE1A93C0-49D2-4F00-B2AF-D822A6985E6E}">
          <p14:sldIdLst>
            <p14:sldId id="258"/>
            <p14:sldId id="2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9C4A"/>
    <a:srgbClr val="1CB6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 varScale="1">
        <p:scale>
          <a:sx n="148" d="100"/>
          <a:sy n="148" d="100"/>
        </p:scale>
        <p:origin x="-612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115C8-095C-4198-BDBF-DAF59F8ED53F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FFC5B-C5AD-44F3-A56E-BDC3BABED42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20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D3AD04-D6C5-42F0-924B-CA6209CD3D33}" type="slidenum">
              <a:rPr lang="de-DE">
                <a:solidFill>
                  <a:prstClr val="black"/>
                </a:solidFill>
              </a:rPr>
              <a:pPr/>
              <a:t>1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705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0FBE9-2A93-4F15-A3AE-3D57402DC498}" type="slidenum">
              <a:rPr lang="de-DE" smtClean="0">
                <a:solidFill>
                  <a:prstClr val="black"/>
                </a:solidFill>
              </a:rPr>
              <a:pPr/>
              <a:t>2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633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8" descr="front_energ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4353" y="1081"/>
            <a:ext cx="9148075" cy="514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69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5866" y="3317081"/>
            <a:ext cx="5647592" cy="701279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Zeile 2</a:t>
            </a:r>
            <a:br>
              <a:rPr lang="en-US"/>
            </a:br>
            <a:r>
              <a:rPr lang="en-US"/>
              <a:t>Zeile 3</a:t>
            </a:r>
          </a:p>
        </p:txBody>
      </p:sp>
      <p:sp>
        <p:nvSpPr>
          <p:cNvPr id="4669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5866" y="4075510"/>
            <a:ext cx="1661746" cy="270272"/>
          </a:xfrm>
        </p:spPr>
        <p:txBody>
          <a:bodyPr/>
          <a:lstStyle>
            <a:lvl1pPr marL="0" indent="0">
              <a:defRPr sz="900">
                <a:latin typeface="Georgia" pitchFamily="18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fik 12" descr="AMA_Systems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3372" y="725536"/>
            <a:ext cx="1161164" cy="480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0021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021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3305179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367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0926" y="1395413"/>
            <a:ext cx="3518389" cy="30265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989" y="1395413"/>
            <a:ext cx="3519854" cy="30265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06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066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066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3" y="1151335"/>
            <a:ext cx="4041531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3" y="1631156"/>
            <a:ext cx="4041531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49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9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960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435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04792"/>
            <a:ext cx="5111262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8"/>
            <a:ext cx="3008435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777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521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364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5346" y="742952"/>
            <a:ext cx="1938703" cy="367903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7766" y="742952"/>
            <a:ext cx="5676900" cy="367903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08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766" y="742954"/>
            <a:ext cx="7756280" cy="2071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230923" y="1395413"/>
            <a:ext cx="7178920" cy="3026569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 descr="line_la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996" y="4501758"/>
            <a:ext cx="7618535" cy="7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813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AA65-9FA9-4CB8-BDCC-4DFBEC5A0157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01DC-4FB4-4DA5-A9CD-1BED4265171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30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AA65-9FA9-4CB8-BDCC-4DFBEC5A0157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01DC-4FB4-4DA5-A9CD-1BED4265171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34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AA65-9FA9-4CB8-BDCC-4DFBEC5A0157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01DC-4FB4-4DA5-A9CD-1BED4265171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62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AA65-9FA9-4CB8-BDCC-4DFBEC5A0157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01DC-4FB4-4DA5-A9CD-1BED4265171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922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AA65-9FA9-4CB8-BDCC-4DFBEC5A0157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01DC-4FB4-4DA5-A9CD-1BED4265171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29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AA65-9FA9-4CB8-BDCC-4DFBEC5A0157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01DC-4FB4-4DA5-A9CD-1BED4265171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21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AA65-9FA9-4CB8-BDCC-4DFBEC5A0157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01DC-4FB4-4DA5-A9CD-1BED4265171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39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AA65-9FA9-4CB8-BDCC-4DFBEC5A0157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01DC-4FB4-4DA5-A9CD-1BED4265171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142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AA65-9FA9-4CB8-BDCC-4DFBEC5A0157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01DC-4FB4-4DA5-A9CD-1BED4265171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163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AA65-9FA9-4CB8-BDCC-4DFBEC5A0157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01DC-4FB4-4DA5-A9CD-1BED4265171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24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AA65-9FA9-4CB8-BDCC-4DFBEC5A0157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01DC-4FB4-4DA5-A9CD-1BED4265171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484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8" descr="front_energ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4355" y="1080"/>
            <a:ext cx="9148075" cy="514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69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5866" y="3317081"/>
            <a:ext cx="5647592" cy="701279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Zeile 2</a:t>
            </a:r>
            <a:br>
              <a:rPr lang="en-US"/>
            </a:br>
            <a:r>
              <a:rPr lang="en-US"/>
              <a:t>Zeile 3</a:t>
            </a:r>
          </a:p>
        </p:txBody>
      </p:sp>
      <p:sp>
        <p:nvSpPr>
          <p:cNvPr id="4669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5866" y="4075510"/>
            <a:ext cx="1661746" cy="270272"/>
          </a:xfrm>
        </p:spPr>
        <p:txBody>
          <a:bodyPr/>
          <a:lstStyle>
            <a:lvl1pPr marL="0" indent="0">
              <a:defRPr sz="900">
                <a:latin typeface="Georgia" pitchFamily="18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fik 12" descr="AMA_Systems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3372" y="725533"/>
            <a:ext cx="1161164" cy="480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5081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683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41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0531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0924" y="1395413"/>
            <a:ext cx="3518389" cy="30265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989" y="1395413"/>
            <a:ext cx="3519854" cy="30265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244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066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066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1" y="1151335"/>
            <a:ext cx="4041531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1" y="1631156"/>
            <a:ext cx="4041531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56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85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05308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435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04789"/>
            <a:ext cx="5111262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435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97102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53466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990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5344" y="742951"/>
            <a:ext cx="1938703" cy="367903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7766" y="742951"/>
            <a:ext cx="5676900" cy="367903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753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766" y="742951"/>
            <a:ext cx="7756280" cy="2071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230923" y="1395413"/>
            <a:ext cx="7178920" cy="3026569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 descr="line_la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994" y="4501755"/>
            <a:ext cx="7618535" cy="7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2635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877766" y="627538"/>
            <a:ext cx="7756280" cy="322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659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0923" y="1395413"/>
            <a:ext cx="7178920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88" tIns="41994" rIns="83988" bIns="419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465928" name="Picture 8" descr="strahlen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205300" y="0"/>
            <a:ext cx="1938703" cy="2815829"/>
          </a:xfrm>
          <a:prstGeom prst="rect">
            <a:avLst/>
          </a:prstGeom>
          <a:noFill/>
        </p:spPr>
      </p:pic>
      <p:pic>
        <p:nvPicPr>
          <p:cNvPr id="14" name="Picture 3" descr="line_la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9744" y="4515970"/>
            <a:ext cx="7618535" cy="7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5315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defTabSz="957263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2pPr>
      <a:lvl3pPr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3pPr>
      <a:lvl4pPr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4pPr>
      <a:lvl5pPr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5pPr>
      <a:lvl6pPr marL="457200"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6pPr>
      <a:lvl7pPr marL="914400"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7pPr>
      <a:lvl8pPr marL="1371600"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8pPr>
      <a:lvl9pPr marL="1828800"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9pPr>
    </p:titleStyle>
    <p:bodyStyle>
      <a:lvl1pPr marL="358775" indent="-358775" algn="l" defTabSz="957263" rtl="0" fontAlgn="base">
        <a:lnSpc>
          <a:spcPts val="1925"/>
        </a:lnSpc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7263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2pPr>
      <a:lvl3pPr marL="1196975" indent="-239713" algn="l" defTabSz="957263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76400" indent="-239713" algn="l" defTabSz="957263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155825" indent="-239713" algn="l" defTabSz="957263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613025" indent="-239713" algn="l" defTabSz="957263" rtl="0" fontAlgn="base">
        <a:spcBef>
          <a:spcPct val="20000"/>
        </a:spcBef>
        <a:spcAft>
          <a:spcPct val="0"/>
        </a:spcAft>
        <a:buChar char="»"/>
        <a:defRPr>
          <a:solidFill>
            <a:srgbClr val="525252"/>
          </a:solidFill>
          <a:latin typeface="+mn-lt"/>
          <a:ea typeface="+mn-ea"/>
        </a:defRPr>
      </a:lvl6pPr>
      <a:lvl7pPr marL="3070225" indent="-239713" algn="l" defTabSz="957263" rtl="0" fontAlgn="base">
        <a:spcBef>
          <a:spcPct val="20000"/>
        </a:spcBef>
        <a:spcAft>
          <a:spcPct val="0"/>
        </a:spcAft>
        <a:buChar char="»"/>
        <a:defRPr>
          <a:solidFill>
            <a:srgbClr val="525252"/>
          </a:solidFill>
          <a:latin typeface="+mn-lt"/>
          <a:ea typeface="+mn-ea"/>
        </a:defRPr>
      </a:lvl7pPr>
      <a:lvl8pPr marL="3527425" indent="-239713" algn="l" defTabSz="957263" rtl="0" fontAlgn="base">
        <a:spcBef>
          <a:spcPct val="20000"/>
        </a:spcBef>
        <a:spcAft>
          <a:spcPct val="0"/>
        </a:spcAft>
        <a:buChar char="»"/>
        <a:defRPr>
          <a:solidFill>
            <a:srgbClr val="525252"/>
          </a:solidFill>
          <a:latin typeface="+mn-lt"/>
          <a:ea typeface="+mn-ea"/>
        </a:defRPr>
      </a:lvl8pPr>
      <a:lvl9pPr marL="3984625" indent="-239713" algn="l" defTabSz="957263" rtl="0" fontAlgn="base">
        <a:spcBef>
          <a:spcPct val="20000"/>
        </a:spcBef>
        <a:spcAft>
          <a:spcPct val="0"/>
        </a:spcAft>
        <a:buChar char="»"/>
        <a:defRPr>
          <a:solidFill>
            <a:srgbClr val="52525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EAA65-9FA9-4CB8-BDCC-4DFBEC5A0157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801DC-4FB4-4DA5-A9CD-1BED4265171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35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877766" y="627535"/>
            <a:ext cx="7756280" cy="322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659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0923" y="1395413"/>
            <a:ext cx="7178920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88" tIns="41994" rIns="83988" bIns="419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465928" name="Picture 8" descr="strahlen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05298" y="0"/>
            <a:ext cx="1938703" cy="2815829"/>
          </a:xfrm>
          <a:prstGeom prst="rect">
            <a:avLst/>
          </a:prstGeom>
          <a:noFill/>
        </p:spPr>
      </p:pic>
      <p:pic>
        <p:nvPicPr>
          <p:cNvPr id="13" name="Grafik 12" descr="AMA_Systems.jpg"/>
          <p:cNvPicPr>
            <a:picLocks noChangeAspect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674532" y="417115"/>
            <a:ext cx="1161164" cy="480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629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86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defTabSz="957263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2pPr>
      <a:lvl3pPr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3pPr>
      <a:lvl4pPr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4pPr>
      <a:lvl5pPr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5pPr>
      <a:lvl6pPr marL="457200"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6pPr>
      <a:lvl7pPr marL="914400"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7pPr>
      <a:lvl8pPr marL="1371600"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8pPr>
      <a:lvl9pPr marL="1828800" algn="l" defTabSz="957263" rtl="0" fontAlgn="base">
        <a:spcBef>
          <a:spcPct val="0"/>
        </a:spcBef>
        <a:spcAft>
          <a:spcPct val="0"/>
        </a:spcAft>
        <a:defRPr sz="2600">
          <a:solidFill>
            <a:srgbClr val="525252"/>
          </a:solidFill>
          <a:latin typeface="Georgia" pitchFamily="18" charset="0"/>
          <a:ea typeface="ヒラギノ角ゴ Pro W3" pitchFamily="1" charset="-128"/>
        </a:defRPr>
      </a:lvl9pPr>
    </p:titleStyle>
    <p:bodyStyle>
      <a:lvl1pPr marL="358775" indent="-358775" algn="l" defTabSz="957263" rtl="0" fontAlgn="base">
        <a:lnSpc>
          <a:spcPts val="1925"/>
        </a:lnSpc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7263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2pPr>
      <a:lvl3pPr marL="1196975" indent="-239713" algn="l" defTabSz="957263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76400" indent="-239713" algn="l" defTabSz="957263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155825" indent="-239713" algn="l" defTabSz="957263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613025" indent="-239713" algn="l" defTabSz="957263" rtl="0" fontAlgn="base">
        <a:spcBef>
          <a:spcPct val="20000"/>
        </a:spcBef>
        <a:spcAft>
          <a:spcPct val="0"/>
        </a:spcAft>
        <a:buChar char="»"/>
        <a:defRPr>
          <a:solidFill>
            <a:srgbClr val="525252"/>
          </a:solidFill>
          <a:latin typeface="+mn-lt"/>
          <a:ea typeface="+mn-ea"/>
        </a:defRPr>
      </a:lvl6pPr>
      <a:lvl7pPr marL="3070225" indent="-239713" algn="l" defTabSz="957263" rtl="0" fontAlgn="base">
        <a:spcBef>
          <a:spcPct val="20000"/>
        </a:spcBef>
        <a:spcAft>
          <a:spcPct val="0"/>
        </a:spcAft>
        <a:buChar char="»"/>
        <a:defRPr>
          <a:solidFill>
            <a:srgbClr val="525252"/>
          </a:solidFill>
          <a:latin typeface="+mn-lt"/>
          <a:ea typeface="+mn-ea"/>
        </a:defRPr>
      </a:lvl7pPr>
      <a:lvl8pPr marL="3527425" indent="-239713" algn="l" defTabSz="957263" rtl="0" fontAlgn="base">
        <a:spcBef>
          <a:spcPct val="20000"/>
        </a:spcBef>
        <a:spcAft>
          <a:spcPct val="0"/>
        </a:spcAft>
        <a:buChar char="»"/>
        <a:defRPr>
          <a:solidFill>
            <a:srgbClr val="525252"/>
          </a:solidFill>
          <a:latin typeface="+mn-lt"/>
          <a:ea typeface="+mn-ea"/>
        </a:defRPr>
      </a:lvl8pPr>
      <a:lvl9pPr marL="3984625" indent="-239713" algn="l" defTabSz="957263" rtl="0" fontAlgn="base">
        <a:spcBef>
          <a:spcPct val="20000"/>
        </a:spcBef>
        <a:spcAft>
          <a:spcPct val="0"/>
        </a:spcAft>
        <a:buChar char="»"/>
        <a:defRPr>
          <a:solidFill>
            <a:srgbClr val="52525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3165816"/>
            <a:ext cx="6480720" cy="486054"/>
          </a:xfrm>
        </p:spPr>
        <p:txBody>
          <a:bodyPr/>
          <a:lstStyle/>
          <a:p>
            <a:pPr algn="ctr"/>
            <a:r>
              <a:rPr lang="de-DE" sz="4000" b="1" dirty="0" smtClean="0"/>
              <a:t> AMA-61850-FiT4HANA</a:t>
            </a:r>
            <a:r>
              <a:rPr lang="de-DE" sz="3600" b="1" dirty="0" smtClean="0"/>
              <a:t/>
            </a:r>
            <a:br>
              <a:rPr lang="de-DE" sz="3600" b="1" dirty="0" smtClean="0"/>
            </a:br>
            <a:r>
              <a:rPr lang="de-DE" sz="3600" dirty="0"/>
              <a:t/>
            </a:r>
            <a:br>
              <a:rPr lang="de-DE" sz="3600" dirty="0"/>
            </a:br>
            <a:r>
              <a:rPr lang="de-DE" sz="3600" dirty="0" smtClean="0"/>
              <a:t>   </a:t>
            </a:r>
            <a:r>
              <a:rPr lang="de-DE" sz="3600" dirty="0" smtClean="0">
                <a:sym typeface="Wingdings" panose="05000000000000000000" pitchFamily="2" charset="2"/>
              </a:rPr>
              <a:t> </a:t>
            </a:r>
            <a:endParaRPr lang="de-DE" sz="36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342" y="4101678"/>
            <a:ext cx="7056784" cy="270272"/>
          </a:xfrm>
        </p:spPr>
        <p:txBody>
          <a:bodyPr/>
          <a:lstStyle/>
          <a:p>
            <a:pPr>
              <a:buNone/>
            </a:pPr>
            <a:r>
              <a:rPr lang="de-DE" sz="1700" b="1" dirty="0" smtClean="0"/>
              <a:t>A </a:t>
            </a:r>
            <a:r>
              <a:rPr lang="de-DE" sz="1700" b="1" dirty="0" err="1" smtClean="0"/>
              <a:t>Cooperation</a:t>
            </a:r>
            <a:r>
              <a:rPr lang="de-DE" sz="1700" b="1" dirty="0" smtClean="0"/>
              <a:t> </a:t>
            </a:r>
            <a:r>
              <a:rPr lang="de-DE" sz="1700" b="1" dirty="0" err="1" smtClean="0"/>
              <a:t>Between</a:t>
            </a:r>
            <a:r>
              <a:rPr lang="de-DE" sz="1700" b="1" dirty="0" smtClean="0"/>
              <a:t>  AMA-SYSTEMS,  Fichtner IT </a:t>
            </a:r>
            <a:r>
              <a:rPr lang="de-DE" sz="1700" b="1" dirty="0" err="1" smtClean="0"/>
              <a:t>and</a:t>
            </a:r>
            <a:r>
              <a:rPr lang="de-DE" sz="1700" b="1" dirty="0" smtClean="0"/>
              <a:t> SAP </a:t>
            </a:r>
          </a:p>
          <a:p>
            <a:pPr>
              <a:buNone/>
            </a:pPr>
            <a:r>
              <a:rPr lang="de-DE" dirty="0" smtClean="0"/>
              <a:t> 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19944" y="3787890"/>
            <a:ext cx="6984776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88" tIns="41994" rIns="83988" bIns="41994" numCol="1" anchor="t" anchorCtr="0" compatLnSpc="1">
            <a:prstTxWarp prst="textNoShape">
              <a:avLst/>
            </a:prstTxWarp>
          </a:bodyPr>
          <a:lstStyle>
            <a:lvl1pPr marL="0" indent="0" algn="l" defTabSz="957263" rtl="0" fontAlgn="base">
              <a:lnSpc>
                <a:spcPts val="1925"/>
              </a:lnSpc>
              <a:spcBef>
                <a:spcPct val="0"/>
              </a:spcBef>
              <a:spcAft>
                <a:spcPct val="0"/>
              </a:spcAft>
              <a:buChar char="•"/>
              <a:defRPr sz="9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777875" indent="-300038" algn="l" defTabSz="957263" rtl="0" fontAlgn="base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1196975" indent="-239713" algn="l" defTabSz="957263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76400" indent="-239713" algn="l" defTabSz="957263" rtl="0" fontAlgn="base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155825" indent="-239713" algn="l" defTabSz="957263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613025" indent="-239713" algn="l" defTabSz="957263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25252"/>
                </a:solidFill>
                <a:latin typeface="+mn-lt"/>
                <a:ea typeface="+mn-ea"/>
              </a:defRPr>
            </a:lvl6pPr>
            <a:lvl7pPr marL="3070225" indent="-239713" algn="l" defTabSz="957263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25252"/>
                </a:solidFill>
                <a:latin typeface="+mn-lt"/>
                <a:ea typeface="+mn-ea"/>
              </a:defRPr>
            </a:lvl7pPr>
            <a:lvl8pPr marL="3527425" indent="-239713" algn="l" defTabSz="957263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25252"/>
                </a:solidFill>
                <a:latin typeface="+mn-lt"/>
                <a:ea typeface="+mn-ea"/>
              </a:defRPr>
            </a:lvl8pPr>
            <a:lvl9pPr marL="3984625" indent="-239713" algn="l" defTabSz="957263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25252"/>
                </a:solidFill>
                <a:latin typeface="+mn-lt"/>
                <a:ea typeface="+mn-ea"/>
              </a:defRPr>
            </a:lvl9pPr>
          </a:lstStyle>
          <a:p>
            <a:pPr algn="ctr">
              <a:buFontTx/>
              <a:buNone/>
            </a:pPr>
            <a:r>
              <a:rPr lang="de-DE" sz="1800" b="1" kern="0" dirty="0" err="1" smtClean="0"/>
              <a:t>Designed</a:t>
            </a:r>
            <a:r>
              <a:rPr lang="de-DE" sz="1800" b="1" kern="0" dirty="0" smtClean="0"/>
              <a:t> </a:t>
            </a:r>
            <a:r>
              <a:rPr lang="de-DE" sz="1800" b="1" kern="0" dirty="0" err="1" smtClean="0"/>
              <a:t>for</a:t>
            </a:r>
            <a:r>
              <a:rPr lang="de-DE" sz="1800" b="1" kern="0" dirty="0" smtClean="0"/>
              <a:t> Big Data  </a:t>
            </a:r>
            <a:r>
              <a:rPr lang="de-DE" sz="1800" b="1" kern="0" dirty="0" smtClean="0"/>
              <a:t> </a:t>
            </a:r>
            <a:endParaRPr lang="de-DE" sz="1800" b="1" kern="0" dirty="0" smtClean="0"/>
          </a:p>
        </p:txBody>
      </p:sp>
      <p:sp>
        <p:nvSpPr>
          <p:cNvPr id="4" name="Rechteck 3"/>
          <p:cNvSpPr/>
          <p:nvPr/>
        </p:nvSpPr>
        <p:spPr bwMode="auto">
          <a:xfrm>
            <a:off x="3034194" y="4507033"/>
            <a:ext cx="2232248" cy="270030"/>
          </a:xfrm>
          <a:prstGeom prst="rect">
            <a:avLst/>
          </a:prstGeom>
          <a:solidFill>
            <a:srgbClr val="189C4A"/>
          </a:solidFill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1002">
            <a:schemeClr val="lt2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Visit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Us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at</a:t>
            </a:r>
            <a:r>
              <a:rPr kumimoji="0" lang="de-DE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Booth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#359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79453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feil nach rechts 6"/>
          <p:cNvSpPr/>
          <p:nvPr/>
        </p:nvSpPr>
        <p:spPr bwMode="auto">
          <a:xfrm rot="5400000">
            <a:off x="3225339" y="2654250"/>
            <a:ext cx="1026141" cy="504055"/>
          </a:xfrm>
          <a:prstGeom prst="rightArrow">
            <a:avLst>
              <a:gd name="adj1" fmla="val 66955"/>
              <a:gd name="adj2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900" dirty="0">
                <a:solidFill>
                  <a:srgbClr val="000000"/>
                </a:solidFill>
              </a:rPr>
              <a:t>Read</a:t>
            </a:r>
            <a:r>
              <a:rPr lang="de-DE" sz="900" b="1" dirty="0">
                <a:solidFill>
                  <a:srgbClr val="000000"/>
                </a:solidFill>
              </a:rPr>
              <a:t> </a:t>
            </a:r>
            <a:r>
              <a:rPr lang="de-DE" sz="900" dirty="0" smtClean="0">
                <a:solidFill>
                  <a:srgbClr val="000000"/>
                </a:solidFill>
              </a:rPr>
              <a:t>Request</a:t>
            </a:r>
            <a:r>
              <a:rPr lang="de-DE" sz="900" b="1" dirty="0" smtClean="0">
                <a:solidFill>
                  <a:srgbClr val="000000"/>
                </a:solidFill>
              </a:rPr>
              <a:t>  </a:t>
            </a:r>
            <a:endParaRPr lang="en-US" sz="900" b="1" dirty="0">
              <a:solidFill>
                <a:srgbClr val="000000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77766" y="465516"/>
            <a:ext cx="7756280" cy="322585"/>
          </a:xfrm>
        </p:spPr>
        <p:txBody>
          <a:bodyPr/>
          <a:lstStyle/>
          <a:p>
            <a:r>
              <a:rPr lang="de-DE" sz="3200" dirty="0"/>
              <a:t>IEC 61850 Interface</a:t>
            </a:r>
            <a:br>
              <a:rPr lang="de-DE" sz="3200" dirty="0"/>
            </a:br>
            <a:r>
              <a:rPr lang="de-DE" sz="3200" dirty="0"/>
              <a:t/>
            </a:r>
            <a:br>
              <a:rPr lang="de-DE" sz="3200" dirty="0"/>
            </a:br>
            <a:r>
              <a:rPr lang="de-DE" sz="3200" dirty="0"/>
              <a:t/>
            </a:r>
            <a:br>
              <a:rPr lang="de-DE" sz="3200" dirty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35" name="Picture 2" descr="ABB RE-316_Product_i_1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186" y="4046190"/>
            <a:ext cx="8440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"/>
          <p:cNvSpPr/>
          <p:nvPr/>
        </p:nvSpPr>
        <p:spPr bwMode="auto">
          <a:xfrm>
            <a:off x="3375559" y="1545637"/>
            <a:ext cx="2592288" cy="702078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104400" tIns="54000" rIns="104400" bIns="54000" numCol="1" rtlCol="0" anchor="ctr" anchorCtr="1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600" b="1">
                <a:solidFill>
                  <a:srgbClr val="FFFFFF"/>
                </a:solidFill>
                <a:latin typeface="Arial" charset="0"/>
              </a:rPr>
              <a:t>AMA-SYSTEMS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600" b="1">
                <a:solidFill>
                  <a:srgbClr val="FFFFFF"/>
                </a:solidFill>
                <a:latin typeface="Arial" charset="0"/>
              </a:rPr>
              <a:t>IEC 61850 Client Interface</a:t>
            </a:r>
            <a:endParaRPr lang="en-US" sz="1600" b="1">
              <a:solidFill>
                <a:srgbClr val="FFFFFF"/>
              </a:solidFill>
              <a:latin typeface="Arial" charset="0"/>
            </a:endParaRPr>
          </a:p>
        </p:txBody>
      </p:sp>
      <p:cxnSp>
        <p:nvCxnSpPr>
          <p:cNvPr id="39" name="Straight Connector 11"/>
          <p:cNvCxnSpPr/>
          <p:nvPr/>
        </p:nvCxnSpPr>
        <p:spPr bwMode="auto">
          <a:xfrm flipV="1">
            <a:off x="1953474" y="3597835"/>
            <a:ext cx="0" cy="486083"/>
          </a:xfrm>
          <a:prstGeom prst="line">
            <a:avLst/>
          </a:prstGeom>
          <a:noFill/>
          <a:ln w="9525" cap="flat" cmpd="sng" algn="ctr">
            <a:solidFill>
              <a:srgbClr val="005AA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13"/>
          <p:cNvCxnSpPr/>
          <p:nvPr/>
        </p:nvCxnSpPr>
        <p:spPr bwMode="auto">
          <a:xfrm flipV="1">
            <a:off x="3309090" y="3651841"/>
            <a:ext cx="0" cy="486083"/>
          </a:xfrm>
          <a:prstGeom prst="line">
            <a:avLst/>
          </a:prstGeom>
          <a:noFill/>
          <a:ln w="9525" cap="flat" cmpd="sng" algn="ctr">
            <a:solidFill>
              <a:srgbClr val="005AA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14"/>
          <p:cNvCxnSpPr/>
          <p:nvPr/>
        </p:nvCxnSpPr>
        <p:spPr bwMode="auto">
          <a:xfrm flipV="1">
            <a:off x="4638469" y="3651841"/>
            <a:ext cx="0" cy="486083"/>
          </a:xfrm>
          <a:prstGeom prst="line">
            <a:avLst/>
          </a:prstGeom>
          <a:noFill/>
          <a:ln w="9525" cap="flat" cmpd="sng" algn="ctr">
            <a:solidFill>
              <a:srgbClr val="005AA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15"/>
          <p:cNvCxnSpPr/>
          <p:nvPr/>
        </p:nvCxnSpPr>
        <p:spPr bwMode="auto">
          <a:xfrm flipV="1">
            <a:off x="5967847" y="3651840"/>
            <a:ext cx="0" cy="540090"/>
          </a:xfrm>
          <a:prstGeom prst="line">
            <a:avLst/>
          </a:prstGeom>
          <a:noFill/>
          <a:ln w="9525" cap="flat" cmpd="sng" algn="ctr">
            <a:solidFill>
              <a:srgbClr val="005AA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16"/>
          <p:cNvCxnSpPr/>
          <p:nvPr/>
        </p:nvCxnSpPr>
        <p:spPr bwMode="auto">
          <a:xfrm flipV="1">
            <a:off x="7524328" y="3597864"/>
            <a:ext cx="0" cy="594067"/>
          </a:xfrm>
          <a:prstGeom prst="line">
            <a:avLst/>
          </a:prstGeom>
          <a:noFill/>
          <a:ln w="9525" cap="flat" cmpd="sng" algn="ctr">
            <a:solidFill>
              <a:srgbClr val="005AA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Right Arrow 28"/>
          <p:cNvSpPr/>
          <p:nvPr/>
        </p:nvSpPr>
        <p:spPr bwMode="auto">
          <a:xfrm rot="16200000">
            <a:off x="4428676" y="479227"/>
            <a:ext cx="486054" cy="1595254"/>
          </a:xfrm>
          <a:prstGeom prst="rightArrow">
            <a:avLst>
              <a:gd name="adj1" fmla="val 50000"/>
              <a:gd name="adj2" fmla="val 52461"/>
            </a:avLst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104400" tIns="54000" rIns="104400" bIns="54000" numCol="1" rtlCol="0" anchor="ctr" anchorCtr="1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300" b="1" dirty="0">
                <a:solidFill>
                  <a:srgbClr val="000000"/>
                </a:solidFill>
              </a:rPr>
              <a:t>SAP</a:t>
            </a:r>
            <a:br>
              <a:rPr lang="de-DE" sz="1300" b="1" dirty="0">
                <a:solidFill>
                  <a:srgbClr val="000000"/>
                </a:solidFill>
              </a:rPr>
            </a:br>
            <a:r>
              <a:rPr lang="de-DE" sz="1300" b="1" dirty="0">
                <a:solidFill>
                  <a:srgbClr val="000000"/>
                </a:solidFill>
              </a:rPr>
              <a:t>HANA</a:t>
            </a:r>
            <a:endParaRPr lang="en-US" sz="1300" b="1" dirty="0">
              <a:solidFill>
                <a:srgbClr val="000000"/>
              </a:solidFill>
            </a:endParaRPr>
          </a:p>
        </p:txBody>
      </p:sp>
      <p:pic>
        <p:nvPicPr>
          <p:cNvPr id="51" name="Picture 18" descr="L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606" y="4082671"/>
            <a:ext cx="1329103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9" descr="SEL 421_l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8" t="23233" r="9154" b="13718"/>
          <a:stretch/>
        </p:blipFill>
        <p:spPr bwMode="auto">
          <a:xfrm>
            <a:off x="5283124" y="4137538"/>
            <a:ext cx="1501644" cy="48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0" descr="Siemens SicamPA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713" y="4099675"/>
            <a:ext cx="1329103" cy="47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TextBox 4"/>
          <p:cNvSpPr txBox="1"/>
          <p:nvPr/>
        </p:nvSpPr>
        <p:spPr>
          <a:xfrm>
            <a:off x="709482" y="1449052"/>
            <a:ext cx="24291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600" dirty="0" err="1">
                <a:solidFill>
                  <a:srgbClr val="000000"/>
                </a:solidFill>
              </a:rPr>
              <a:t>Provides</a:t>
            </a:r>
            <a:r>
              <a:rPr lang="de-DE" sz="1600" dirty="0">
                <a:solidFill>
                  <a:srgbClr val="000000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direct</a:t>
            </a:r>
            <a:r>
              <a:rPr lang="de-DE" sz="1600" dirty="0">
                <a:solidFill>
                  <a:srgbClr val="000000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access</a:t>
            </a:r>
            <a:r>
              <a:rPr lang="de-DE" sz="1600" dirty="0">
                <a:solidFill>
                  <a:srgbClr val="000000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to</a:t>
            </a:r>
            <a:r>
              <a:rPr lang="de-DE" sz="1600" dirty="0">
                <a:solidFill>
                  <a:srgbClr val="000000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data</a:t>
            </a:r>
            <a:r>
              <a:rPr lang="de-DE" sz="1600" dirty="0">
                <a:solidFill>
                  <a:srgbClr val="000000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of</a:t>
            </a:r>
            <a:r>
              <a:rPr lang="de-DE" sz="1600" dirty="0">
                <a:solidFill>
                  <a:srgbClr val="000000"/>
                </a:solidFill>
              </a:rPr>
              <a:t> IEC 61850 Server </a:t>
            </a:r>
            <a:r>
              <a:rPr lang="de-DE" sz="1600" dirty="0" err="1">
                <a:solidFill>
                  <a:srgbClr val="000000"/>
                </a:solidFill>
              </a:rPr>
              <a:t>devices</a:t>
            </a:r>
            <a:r>
              <a:rPr lang="de-DE" sz="1600" dirty="0">
                <a:solidFill>
                  <a:srgbClr val="000000"/>
                </a:solidFill>
              </a:rPr>
              <a:t> (IEDs) </a:t>
            </a:r>
            <a:r>
              <a:rPr lang="de-DE" sz="1600" dirty="0" err="1">
                <a:solidFill>
                  <a:srgbClr val="000000"/>
                </a:solidFill>
              </a:rPr>
              <a:t>without</a:t>
            </a:r>
            <a:r>
              <a:rPr lang="de-DE" sz="1600" dirty="0">
                <a:solidFill>
                  <a:srgbClr val="000000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the</a:t>
            </a:r>
            <a:r>
              <a:rPr lang="de-DE" sz="1600" dirty="0">
                <a:solidFill>
                  <a:srgbClr val="000000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need</a:t>
            </a:r>
            <a:r>
              <a:rPr lang="de-DE" sz="1600" dirty="0">
                <a:solidFill>
                  <a:srgbClr val="000000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for</a:t>
            </a:r>
            <a:r>
              <a:rPr lang="de-DE" sz="1600" dirty="0">
                <a:solidFill>
                  <a:srgbClr val="000000"/>
                </a:solidFill>
              </a:rPr>
              <a:t> an additional Gateway </a:t>
            </a:r>
            <a:r>
              <a:rPr lang="de-DE" sz="1600" dirty="0" err="1">
                <a:solidFill>
                  <a:srgbClr val="000000"/>
                </a:solidFill>
              </a:rPr>
              <a:t>protocol</a:t>
            </a:r>
            <a:r>
              <a:rPr lang="de-DE" sz="1600" dirty="0">
                <a:solidFill>
                  <a:srgbClr val="000000"/>
                </a:solidFill>
              </a:rPr>
              <a:t> like </a:t>
            </a:r>
            <a:r>
              <a:rPr lang="de-DE" sz="1600" dirty="0" smtClean="0">
                <a:solidFill>
                  <a:srgbClr val="000000"/>
                </a:solidFill>
              </a:rPr>
              <a:t>OPC, ODBC.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444208" y="1410418"/>
            <a:ext cx="23238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/>
              <a:t>Direct</a:t>
            </a:r>
            <a:r>
              <a:rPr lang="de-DE" sz="1600" dirty="0"/>
              <a:t> </a:t>
            </a:r>
            <a:r>
              <a:rPr lang="de-DE" sz="1600" dirty="0" err="1"/>
              <a:t>access</a:t>
            </a:r>
            <a:r>
              <a:rPr lang="de-DE" sz="1600" dirty="0"/>
              <a:t>  </a:t>
            </a:r>
            <a:r>
              <a:rPr lang="de-DE" sz="1600" dirty="0" err="1"/>
              <a:t>to</a:t>
            </a:r>
            <a:r>
              <a:rPr lang="de-DE" sz="1600" dirty="0"/>
              <a:t> IEC 61850 </a:t>
            </a:r>
            <a:r>
              <a:rPr lang="de-DE" sz="1600" dirty="0" err="1"/>
              <a:t>avoids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disadvantages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such Gateway </a:t>
            </a:r>
            <a:r>
              <a:rPr lang="de-DE" sz="1600" dirty="0" err="1"/>
              <a:t>Protocols</a:t>
            </a:r>
            <a:r>
              <a:rPr lang="de-DE" sz="1600" dirty="0"/>
              <a:t> </a:t>
            </a:r>
            <a:r>
              <a:rPr lang="de-DE" sz="1600" dirty="0" err="1"/>
              <a:t>as</a:t>
            </a:r>
            <a:r>
              <a:rPr lang="de-DE" sz="1600" dirty="0"/>
              <a:t> additional </a:t>
            </a:r>
            <a:r>
              <a:rPr lang="de-DE" sz="1600" dirty="0" err="1"/>
              <a:t>mapping</a:t>
            </a:r>
            <a:r>
              <a:rPr lang="de-DE" sz="1600" dirty="0"/>
              <a:t> </a:t>
            </a:r>
            <a:r>
              <a:rPr lang="de-DE" sz="1600" dirty="0" err="1"/>
              <a:t>effort</a:t>
            </a:r>
            <a:r>
              <a:rPr lang="de-DE" sz="1600" dirty="0"/>
              <a:t>, </a:t>
            </a:r>
            <a:r>
              <a:rPr lang="de-DE" sz="1600" dirty="0" err="1"/>
              <a:t>risk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Mapping Errors, Communication </a:t>
            </a:r>
            <a:r>
              <a:rPr lang="de-DE" sz="1600" dirty="0" err="1"/>
              <a:t>Bottle</a:t>
            </a:r>
            <a:r>
              <a:rPr lang="de-DE" sz="1600" dirty="0"/>
              <a:t>-Neck, ...</a:t>
            </a:r>
            <a:endParaRPr lang="en-US" sz="1600" dirty="0"/>
          </a:p>
        </p:txBody>
      </p:sp>
      <p:sp>
        <p:nvSpPr>
          <p:cNvPr id="6" name="Rechteck 5"/>
          <p:cNvSpPr/>
          <p:nvPr/>
        </p:nvSpPr>
        <p:spPr bwMode="auto">
          <a:xfrm>
            <a:off x="1331641" y="3489879"/>
            <a:ext cx="6630275" cy="27000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600" dirty="0">
                <a:solidFill>
                  <a:srgbClr val="000000"/>
                </a:solidFill>
              </a:rPr>
              <a:t>Ethernet, TCP/IP</a:t>
            </a:r>
            <a:endParaRPr lang="en-US" sz="1600" dirty="0">
              <a:solidFill>
                <a:srgbClr val="000000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7" name="Pfeil nach rechts 56"/>
          <p:cNvSpPr/>
          <p:nvPr/>
        </p:nvSpPr>
        <p:spPr bwMode="auto">
          <a:xfrm rot="16200000">
            <a:off x="3806902" y="2619472"/>
            <a:ext cx="1026141" cy="504055"/>
          </a:xfrm>
          <a:prstGeom prst="rightArrow">
            <a:avLst>
              <a:gd name="adj1" fmla="val 66955"/>
              <a:gd name="adj2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900" dirty="0">
                <a:solidFill>
                  <a:srgbClr val="000000"/>
                </a:solidFill>
              </a:rPr>
              <a:t> Read </a:t>
            </a:r>
            <a:r>
              <a:rPr lang="de-DE" sz="900" dirty="0" smtClean="0">
                <a:solidFill>
                  <a:srgbClr val="000000"/>
                </a:solidFill>
              </a:rPr>
              <a:t>Response</a:t>
            </a:r>
            <a:endParaRPr lang="en-US" sz="900" dirty="0">
              <a:solidFill>
                <a:srgbClr val="000000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Pfeil nach rechts 57"/>
          <p:cNvSpPr/>
          <p:nvPr/>
        </p:nvSpPr>
        <p:spPr bwMode="auto">
          <a:xfrm rot="16200000">
            <a:off x="4799506" y="2292705"/>
            <a:ext cx="1026141" cy="1152128"/>
          </a:xfrm>
          <a:prstGeom prst="rightArrow">
            <a:avLst>
              <a:gd name="adj1" fmla="val 66955"/>
              <a:gd name="adj2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100" dirty="0">
                <a:solidFill>
                  <a:srgbClr val="000000"/>
                </a:solidFill>
              </a:rPr>
              <a:t>Reports</a:t>
            </a:r>
            <a:br>
              <a:rPr lang="de-DE" sz="1100" dirty="0">
                <a:solidFill>
                  <a:srgbClr val="000000"/>
                </a:solidFill>
              </a:rPr>
            </a:br>
            <a:r>
              <a:rPr lang="de-DE" sz="900" dirty="0" smtClean="0">
                <a:solidFill>
                  <a:srgbClr val="000000"/>
                </a:solidFill>
              </a:rPr>
              <a:t>Data</a:t>
            </a:r>
            <a:r>
              <a:rPr lang="de-DE" sz="1100" dirty="0" smtClean="0">
                <a:solidFill>
                  <a:srgbClr val="000000"/>
                </a:solidFill>
              </a:rPr>
              <a:t> Change</a:t>
            </a:r>
            <a:r>
              <a:rPr lang="de-DE" sz="1100" dirty="0">
                <a:solidFill>
                  <a:srgbClr val="000000"/>
                </a:solidFill>
              </a:rPr>
              <a:t>, </a:t>
            </a:r>
            <a:r>
              <a:rPr lang="de-DE" sz="1100" dirty="0" err="1" smtClean="0">
                <a:solidFill>
                  <a:srgbClr val="000000"/>
                </a:solidFill>
              </a:rPr>
              <a:t>Periodic</a:t>
            </a:r>
            <a:endParaRPr lang="en-US" sz="1100" dirty="0">
              <a:solidFill>
                <a:srgbClr val="000000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Flussdiagramm: Prozess 7"/>
          <p:cNvSpPr/>
          <p:nvPr/>
        </p:nvSpPr>
        <p:spPr bwMode="auto">
          <a:xfrm>
            <a:off x="6876257" y="4156849"/>
            <a:ext cx="1280707" cy="647149"/>
          </a:xfrm>
          <a:prstGeom prst="flowChartProcess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200" dirty="0" smtClean="0">
                <a:solidFill>
                  <a:srgbClr val="000000"/>
                </a:solidFill>
              </a:rPr>
              <a:t>Other</a:t>
            </a:r>
            <a:r>
              <a:rPr lang="de-DE" sz="1200" dirty="0">
                <a:solidFill>
                  <a:srgbClr val="000000"/>
                </a:solidFill>
              </a:rPr>
              <a:t/>
            </a:r>
            <a:br>
              <a:rPr lang="de-DE" sz="1200" dirty="0">
                <a:solidFill>
                  <a:srgbClr val="000000"/>
                </a:solidFill>
              </a:rPr>
            </a:br>
            <a:r>
              <a:rPr lang="de-DE" sz="1200" dirty="0">
                <a:solidFill>
                  <a:srgbClr val="000000"/>
                </a:solidFill>
              </a:rPr>
              <a:t>IEC 61850 </a:t>
            </a:r>
            <a:r>
              <a:rPr lang="de-DE" sz="1200" dirty="0" smtClean="0">
                <a:solidFill>
                  <a:srgbClr val="000000"/>
                </a:solidFill>
              </a:rPr>
              <a:t>Devices</a:t>
            </a:r>
            <a:endParaRPr lang="en-US" sz="1200" dirty="0">
              <a:solidFill>
                <a:srgbClr val="000000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14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asterfolien">
  <a:themeElements>
    <a:clrScheme name="Masterfolie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folien">
      <a:majorFont>
        <a:latin typeface="Georgia"/>
        <a:ea typeface="ヒラギノ角ゴ Pro W3"/>
        <a:cs typeface=""/>
      </a:majorFont>
      <a:minorFont>
        <a:latin typeface="Franklin Gothic Medium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Masterfoli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Masterfolien">
  <a:themeElements>
    <a:clrScheme name="Masterfolie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folien">
      <a:majorFont>
        <a:latin typeface="Georgia"/>
        <a:ea typeface="ヒラギノ角ゴ Pro W3"/>
        <a:cs typeface=""/>
      </a:majorFont>
      <a:minorFont>
        <a:latin typeface="Franklin Gothic Medium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Masterfoli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C655410-B48D-4258-9704-E05AE7CBD6B3}"/>
</file>

<file path=customXml/itemProps2.xml><?xml version="1.0" encoding="utf-8"?>
<ds:datastoreItem xmlns:ds="http://schemas.openxmlformats.org/officeDocument/2006/customXml" ds:itemID="{A5F05093-2B5E-4DFF-86EA-8AA137D4506C}"/>
</file>

<file path=customXml/itemProps3.xml><?xml version="1.0" encoding="utf-8"?>
<ds:datastoreItem xmlns:ds="http://schemas.openxmlformats.org/officeDocument/2006/customXml" ds:itemID="{6441A0EF-22C6-45CC-BD54-320173C421F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Bildschirmpräsentation (16:9)</PresentationFormat>
  <Paragraphs>19</Paragraphs>
  <Slides>2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1_Masterfolien</vt:lpstr>
      <vt:lpstr>Benutzerdefiniertes Design</vt:lpstr>
      <vt:lpstr>2_Masterfolien</vt:lpstr>
      <vt:lpstr> AMA-61850-FiT4HANA      </vt:lpstr>
      <vt:lpstr>IEC 61850 Interface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AMA-61850-FiT4HANA</dc:title>
  <dc:creator>Hamzeh Alavirad</dc:creator>
  <cp:lastModifiedBy>Hamzeh Alavirad</cp:lastModifiedBy>
  <cp:revision>22</cp:revision>
  <dcterms:created xsi:type="dcterms:W3CDTF">2014-08-19T08:06:45Z</dcterms:created>
  <dcterms:modified xsi:type="dcterms:W3CDTF">2014-08-20T09:02:44Z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</Properties>
</file>