
<file path=[Content_Types].xml><?xml version="1.0" encoding="utf-8"?>
<Types xmlns="http://schemas.openxmlformats.org/package/2006/content-types">
  <Default Extension="png" ContentType="image/png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8" r:id="rId2"/>
    <p:sldId id="256" r:id="rId3"/>
    <p:sldId id="257" r:id="rId4"/>
  </p:sldIdLst>
  <p:sldSz cx="9144000" cy="5143500" type="screen16x9"/>
  <p:notesSz cx="4279900" cy="54864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41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936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A8ECF-267E-489E-86BF-970E06E2F217}" type="datetimeFigureOut">
              <a:rPr lang="en-US" smtClean="0"/>
              <a:t>02/07/2014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72D0F-343A-43B0-8464-E2FC5B0E2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956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A8ECF-267E-489E-86BF-970E06E2F217}" type="datetimeFigureOut">
              <a:rPr lang="en-US" smtClean="0"/>
              <a:t>02/07/2014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72D0F-343A-43B0-8464-E2FC5B0E2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347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A8ECF-267E-489E-86BF-970E06E2F217}" type="datetimeFigureOut">
              <a:rPr lang="en-US" smtClean="0"/>
              <a:t>02/07/2014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72D0F-343A-43B0-8464-E2FC5B0E2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251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A8ECF-267E-489E-86BF-970E06E2F217}" type="datetimeFigureOut">
              <a:rPr lang="en-US" smtClean="0"/>
              <a:t>02/07/2014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72D0F-343A-43B0-8464-E2FC5B0E2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453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A8ECF-267E-489E-86BF-970E06E2F217}" type="datetimeFigureOut">
              <a:rPr lang="en-US" smtClean="0"/>
              <a:t>02/07/2014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72D0F-343A-43B0-8464-E2FC5B0E2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884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A8ECF-267E-489E-86BF-970E06E2F217}" type="datetimeFigureOut">
              <a:rPr lang="en-US" smtClean="0"/>
              <a:t>02/07/2014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72D0F-343A-43B0-8464-E2FC5B0E2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023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A8ECF-267E-489E-86BF-970E06E2F217}" type="datetimeFigureOut">
              <a:rPr lang="en-US" smtClean="0"/>
              <a:t>02/07/2014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72D0F-343A-43B0-8464-E2FC5B0E2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32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A8ECF-267E-489E-86BF-970E06E2F217}" type="datetimeFigureOut">
              <a:rPr lang="en-US" smtClean="0"/>
              <a:t>02/07/2014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72D0F-343A-43B0-8464-E2FC5B0E2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578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A8ECF-267E-489E-86BF-970E06E2F217}" type="datetimeFigureOut">
              <a:rPr lang="en-US" smtClean="0"/>
              <a:t>02/07/2014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72D0F-343A-43B0-8464-E2FC5B0E2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862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A8ECF-267E-489E-86BF-970E06E2F217}" type="datetimeFigureOut">
              <a:rPr lang="en-US" smtClean="0"/>
              <a:t>02/07/2014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72D0F-343A-43B0-8464-E2FC5B0E2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467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A8ECF-267E-489E-86BF-970E06E2F217}" type="datetimeFigureOut">
              <a:rPr lang="en-US" smtClean="0"/>
              <a:t>02/07/2014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72D0F-343A-43B0-8464-E2FC5B0E2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095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2A8ECF-267E-489E-86BF-970E06E2F217}" type="datetimeFigureOut">
              <a:rPr lang="en-US" smtClean="0"/>
              <a:t>02/07/2014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72D0F-343A-43B0-8464-E2FC5B0E2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298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971679"/>
            <a:ext cx="3011125" cy="12825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19600" y="1047750"/>
            <a:ext cx="4267200" cy="3054935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914354"/>
            <a:r>
              <a:rPr lang="en-US" sz="4813" b="1" dirty="0">
                <a:solidFill>
                  <a:srgbClr val="4F81BD">
                    <a:lumMod val="75000"/>
                  </a:srgbClr>
                </a:solidFill>
              </a:rPr>
              <a:t>Enabling Interoperability for the Utility Enterprise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33" y="2571750"/>
            <a:ext cx="882161" cy="381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1" y="2571751"/>
            <a:ext cx="1186794" cy="381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3257550"/>
            <a:ext cx="1133475" cy="4051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1" y="3259941"/>
            <a:ext cx="1295401" cy="39452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90601" y="3867151"/>
            <a:ext cx="2233296" cy="467496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914354"/>
            <a:r>
              <a:rPr lang="en-US" sz="2438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And TESTING</a:t>
            </a:r>
          </a:p>
        </p:txBody>
      </p:sp>
    </p:spTree>
    <p:extLst>
      <p:ext uri="{BB962C8B-B14F-4D97-AF65-F5344CB8AC3E}">
        <p14:creationId xmlns:p14="http://schemas.microsoft.com/office/powerpoint/2010/main" val="4205621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03648" y="2857182"/>
            <a:ext cx="6912768" cy="1887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ts val="3500"/>
              </a:lnSpc>
              <a:buFont typeface="Wingdings" pitchFamily="2" charset="2"/>
              <a:buChar char="§"/>
            </a:pPr>
            <a:r>
              <a:rPr lang="en-US" sz="2800" dirty="0" smtClean="0">
                <a:solidFill>
                  <a:srgbClr val="20419A"/>
                </a:solidFill>
              </a:rPr>
              <a:t>SimFlex™ IEC61850 Simulators &amp; Test Tools</a:t>
            </a:r>
          </a:p>
          <a:p>
            <a:pPr marL="457200" indent="-457200">
              <a:lnSpc>
                <a:spcPts val="3500"/>
              </a:lnSpc>
              <a:buFont typeface="Wingdings" pitchFamily="2" charset="2"/>
              <a:buChar char="§"/>
            </a:pPr>
            <a:r>
              <a:rPr lang="en-US" sz="2800" dirty="0" smtClean="0">
                <a:solidFill>
                  <a:srgbClr val="20419A"/>
                </a:solidFill>
              </a:rPr>
              <a:t>IEC61850 Custom Development</a:t>
            </a:r>
          </a:p>
          <a:p>
            <a:pPr marL="457200" indent="-457200">
              <a:lnSpc>
                <a:spcPts val="3500"/>
              </a:lnSpc>
              <a:buFont typeface="Wingdings" pitchFamily="2" charset="2"/>
              <a:buChar char="§"/>
            </a:pPr>
            <a:r>
              <a:rPr lang="en-US" sz="2800" dirty="0" smtClean="0">
                <a:solidFill>
                  <a:srgbClr val="20419A"/>
                </a:solidFill>
              </a:rPr>
              <a:t>IEC61850 Product Implementation Support</a:t>
            </a:r>
          </a:p>
          <a:p>
            <a:pPr marL="457200" indent="-457200">
              <a:lnSpc>
                <a:spcPts val="3500"/>
              </a:lnSpc>
              <a:buFont typeface="Wingdings" pitchFamily="2" charset="2"/>
              <a:buChar char="§"/>
            </a:pPr>
            <a:r>
              <a:rPr lang="en-US" sz="2800" dirty="0" smtClean="0">
                <a:solidFill>
                  <a:srgbClr val="20419A"/>
                </a:solidFill>
              </a:rPr>
              <a:t>UCA</a:t>
            </a:r>
            <a:r>
              <a:rPr lang="en-US" sz="2800" baseline="30000" dirty="0" smtClean="0">
                <a:solidFill>
                  <a:srgbClr val="20419A"/>
                </a:solidFill>
              </a:rPr>
              <a:t>©</a:t>
            </a:r>
            <a:r>
              <a:rPr lang="en-US" sz="2800" dirty="0" smtClean="0">
                <a:solidFill>
                  <a:srgbClr val="20419A"/>
                </a:solidFill>
              </a:rPr>
              <a:t> </a:t>
            </a:r>
            <a:r>
              <a:rPr lang="en-US" sz="2800" dirty="0" err="1" smtClean="0">
                <a:solidFill>
                  <a:srgbClr val="20419A"/>
                </a:solidFill>
              </a:rPr>
              <a:t>iug</a:t>
            </a:r>
            <a:r>
              <a:rPr lang="en-US" sz="2800" dirty="0" smtClean="0">
                <a:solidFill>
                  <a:srgbClr val="20419A"/>
                </a:solidFill>
              </a:rPr>
              <a:t> Level A/B Accreditation Support</a:t>
            </a:r>
            <a:endParaRPr lang="en-US" sz="2800" dirty="0">
              <a:solidFill>
                <a:srgbClr val="20419A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16596" y="4744878"/>
            <a:ext cx="23246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20419A"/>
                </a:solidFill>
              </a:rPr>
              <a:t>www.gridclone.com</a:t>
            </a:r>
            <a:endParaRPr lang="en-US" sz="2000" dirty="0">
              <a:solidFill>
                <a:srgbClr val="20419A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00" y="483518"/>
            <a:ext cx="7493000" cy="337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436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9552" y="-164554"/>
            <a:ext cx="8179196" cy="877756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rgbClr val="20419A"/>
                </a:solidFill>
              </a:rPr>
              <a:t>Product Portfolio - </a:t>
            </a:r>
            <a:r>
              <a:rPr lang="nl-NL" b="1" dirty="0">
                <a:solidFill>
                  <a:srgbClr val="20419A"/>
                </a:solidFill>
              </a:rPr>
              <a:t>SimFlex</a:t>
            </a:r>
            <a:r>
              <a:rPr lang="nl-NL" b="1" dirty="0" smtClean="0">
                <a:solidFill>
                  <a:srgbClr val="20419A"/>
                </a:solidFill>
              </a:rPr>
              <a:t>™</a:t>
            </a:r>
            <a:endParaRPr lang="nl-NL" b="1" dirty="0">
              <a:solidFill>
                <a:srgbClr val="20419A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4" y="-1066750"/>
            <a:ext cx="2816622" cy="3035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847553" y="4744878"/>
            <a:ext cx="22948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20419A"/>
                </a:solidFill>
              </a:rPr>
              <a:t>info@gridclone.com</a:t>
            </a:r>
            <a:endParaRPr lang="en-US" sz="2000" dirty="0">
              <a:solidFill>
                <a:srgbClr val="20419A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97" y="3884965"/>
            <a:ext cx="714475" cy="7144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97" y="891870"/>
            <a:ext cx="720079" cy="72007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47" y="3136810"/>
            <a:ext cx="720080" cy="72008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05" y="1638513"/>
            <a:ext cx="714475" cy="7144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04" y="2384986"/>
            <a:ext cx="714476" cy="71447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403648" y="891870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20419A"/>
                </a:solidFill>
              </a:rPr>
              <a:t>The </a:t>
            </a:r>
            <a:r>
              <a:rPr lang="nl-NL" dirty="0" err="1" smtClean="0">
                <a:solidFill>
                  <a:srgbClr val="20419A"/>
                </a:solidFill>
              </a:rPr>
              <a:t>SimFlex</a:t>
            </a:r>
            <a:r>
              <a:rPr lang="nl-NL" b="1" dirty="0" smtClean="0">
                <a:solidFill>
                  <a:srgbClr val="20419A"/>
                </a:solidFill>
              </a:rPr>
              <a:t>™</a:t>
            </a:r>
            <a:r>
              <a:rPr lang="nl-NL" dirty="0" smtClean="0">
                <a:solidFill>
                  <a:srgbClr val="20419A"/>
                </a:solidFill>
              </a:rPr>
              <a:t> Client Simulator</a:t>
            </a:r>
            <a:r>
              <a:rPr lang="en-US" dirty="0" smtClean="0">
                <a:solidFill>
                  <a:srgbClr val="20419A"/>
                </a:solidFill>
              </a:rPr>
              <a:t> is also an UCA© IEC 61850 Conformance Test compliant.</a:t>
            </a:r>
            <a:endParaRPr lang="nl-NL" dirty="0">
              <a:solidFill>
                <a:srgbClr val="20419A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03648" y="1611949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20419A"/>
                </a:solidFill>
              </a:rPr>
              <a:t>The </a:t>
            </a:r>
            <a:r>
              <a:rPr lang="nl-NL" dirty="0" err="1" smtClean="0">
                <a:solidFill>
                  <a:srgbClr val="20419A"/>
                </a:solidFill>
              </a:rPr>
              <a:t>SimFlex</a:t>
            </a:r>
            <a:r>
              <a:rPr lang="nl-NL" b="1" dirty="0" smtClean="0">
                <a:solidFill>
                  <a:srgbClr val="20419A"/>
                </a:solidFill>
              </a:rPr>
              <a:t>™</a:t>
            </a:r>
            <a:r>
              <a:rPr lang="nl-NL" dirty="0" smtClean="0">
                <a:solidFill>
                  <a:srgbClr val="20419A"/>
                </a:solidFill>
              </a:rPr>
              <a:t> SCL Checker </a:t>
            </a:r>
            <a:r>
              <a:rPr lang="nl-NL" dirty="0" err="1" smtClean="0">
                <a:solidFill>
                  <a:srgbClr val="20419A"/>
                </a:solidFill>
              </a:rPr>
              <a:t>also</a:t>
            </a:r>
            <a:r>
              <a:rPr lang="nl-NL" dirty="0" smtClean="0">
                <a:solidFill>
                  <a:srgbClr val="20419A"/>
                </a:solidFill>
              </a:rPr>
              <a:t> </a:t>
            </a:r>
            <a:r>
              <a:rPr lang="en-US" dirty="0" smtClean="0">
                <a:solidFill>
                  <a:srgbClr val="20419A"/>
                </a:solidFill>
              </a:rPr>
              <a:t>provides </a:t>
            </a:r>
            <a:r>
              <a:rPr lang="en-US" dirty="0">
                <a:solidFill>
                  <a:srgbClr val="20419A"/>
                </a:solidFill>
              </a:rPr>
              <a:t>in-depth verification of</a:t>
            </a:r>
          </a:p>
          <a:p>
            <a:r>
              <a:rPr lang="en-US" dirty="0">
                <a:solidFill>
                  <a:srgbClr val="20419A"/>
                </a:solidFill>
              </a:rPr>
              <a:t>SCL files in a matter of seconds.</a:t>
            </a:r>
            <a:r>
              <a:rPr lang="nl-NL" dirty="0" smtClean="0">
                <a:solidFill>
                  <a:srgbClr val="20419A"/>
                </a:solidFill>
              </a:rPr>
              <a:t> </a:t>
            </a:r>
            <a:endParaRPr lang="nl-NL" dirty="0">
              <a:solidFill>
                <a:srgbClr val="20419A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03648" y="2352988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20419A"/>
                </a:solidFill>
              </a:rPr>
              <a:t>The </a:t>
            </a:r>
            <a:r>
              <a:rPr lang="nl-NL" dirty="0" err="1" smtClean="0">
                <a:solidFill>
                  <a:srgbClr val="20419A"/>
                </a:solidFill>
              </a:rPr>
              <a:t>SimFlex</a:t>
            </a:r>
            <a:r>
              <a:rPr lang="nl-NL" b="1" dirty="0" smtClean="0">
                <a:solidFill>
                  <a:srgbClr val="20419A"/>
                </a:solidFill>
              </a:rPr>
              <a:t>™</a:t>
            </a:r>
            <a:r>
              <a:rPr lang="nl-NL" dirty="0" smtClean="0">
                <a:solidFill>
                  <a:srgbClr val="20419A"/>
                </a:solidFill>
              </a:rPr>
              <a:t> HMI Simulator </a:t>
            </a:r>
            <a:r>
              <a:rPr lang="en-US" dirty="0">
                <a:solidFill>
                  <a:srgbClr val="20419A"/>
                </a:solidFill>
              </a:rPr>
              <a:t>is an SCL based tool to </a:t>
            </a:r>
            <a:r>
              <a:rPr lang="en-US" dirty="0" smtClean="0">
                <a:solidFill>
                  <a:srgbClr val="20419A"/>
                </a:solidFill>
              </a:rPr>
              <a:t>simulate SCADA and HMI </a:t>
            </a:r>
            <a:r>
              <a:rPr lang="en-US" dirty="0">
                <a:solidFill>
                  <a:srgbClr val="20419A"/>
                </a:solidFill>
              </a:rPr>
              <a:t>functions. Most convenient during </a:t>
            </a:r>
            <a:r>
              <a:rPr lang="en-US" dirty="0" smtClean="0">
                <a:solidFill>
                  <a:srgbClr val="20419A"/>
                </a:solidFill>
              </a:rPr>
              <a:t>FAT/SAT.</a:t>
            </a:r>
            <a:endParaRPr lang="nl-NL" dirty="0">
              <a:solidFill>
                <a:srgbClr val="20419A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55101" y="3152040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20419A"/>
                </a:solidFill>
              </a:rPr>
              <a:t>The </a:t>
            </a:r>
            <a:r>
              <a:rPr lang="nl-NL" dirty="0" err="1" smtClean="0">
                <a:solidFill>
                  <a:srgbClr val="20419A"/>
                </a:solidFill>
              </a:rPr>
              <a:t>SimFlex</a:t>
            </a:r>
            <a:r>
              <a:rPr lang="nl-NL" b="1" dirty="0" smtClean="0">
                <a:solidFill>
                  <a:srgbClr val="20419A"/>
                </a:solidFill>
              </a:rPr>
              <a:t>™</a:t>
            </a:r>
            <a:r>
              <a:rPr lang="nl-NL" dirty="0" smtClean="0">
                <a:solidFill>
                  <a:srgbClr val="20419A"/>
                </a:solidFill>
              </a:rPr>
              <a:t> Protocol Analyzer </a:t>
            </a:r>
            <a:r>
              <a:rPr lang="en-US" dirty="0">
                <a:solidFill>
                  <a:srgbClr val="20419A"/>
                </a:solidFill>
              </a:rPr>
              <a:t>provides human </a:t>
            </a:r>
            <a:r>
              <a:rPr lang="en-US" dirty="0" smtClean="0">
                <a:solidFill>
                  <a:srgbClr val="20419A"/>
                </a:solidFill>
              </a:rPr>
              <a:t>readable network communication </a:t>
            </a:r>
            <a:r>
              <a:rPr lang="en-US" dirty="0">
                <a:solidFill>
                  <a:srgbClr val="20419A"/>
                </a:solidFill>
              </a:rPr>
              <a:t>information for the IEC </a:t>
            </a:r>
            <a:r>
              <a:rPr lang="en-US" dirty="0" smtClean="0">
                <a:solidFill>
                  <a:srgbClr val="20419A"/>
                </a:solidFill>
              </a:rPr>
              <a:t>61850 engineer</a:t>
            </a:r>
            <a:r>
              <a:rPr lang="en-US" dirty="0">
                <a:solidFill>
                  <a:srgbClr val="20419A"/>
                </a:solidFill>
              </a:rPr>
              <a:t>.</a:t>
            </a:r>
            <a:endParaRPr lang="nl-NL" dirty="0">
              <a:solidFill>
                <a:srgbClr val="20419A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03648" y="3856890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20419A"/>
                </a:solidFill>
              </a:rPr>
              <a:t>The </a:t>
            </a:r>
            <a:r>
              <a:rPr lang="nl-NL" dirty="0" err="1" smtClean="0">
                <a:solidFill>
                  <a:srgbClr val="20419A"/>
                </a:solidFill>
              </a:rPr>
              <a:t>SimFlex</a:t>
            </a:r>
            <a:r>
              <a:rPr lang="nl-NL" b="1" dirty="0" smtClean="0">
                <a:solidFill>
                  <a:srgbClr val="20419A"/>
                </a:solidFill>
              </a:rPr>
              <a:t>™</a:t>
            </a:r>
            <a:r>
              <a:rPr lang="nl-NL" dirty="0" smtClean="0">
                <a:solidFill>
                  <a:srgbClr val="20419A"/>
                </a:solidFill>
              </a:rPr>
              <a:t> Server Simulator is a </a:t>
            </a:r>
            <a:r>
              <a:rPr lang="nl-NL" dirty="0" err="1" smtClean="0">
                <a:solidFill>
                  <a:srgbClr val="20419A"/>
                </a:solidFill>
              </a:rPr>
              <a:t>advanced</a:t>
            </a:r>
            <a:r>
              <a:rPr lang="nl-NL" dirty="0" smtClean="0">
                <a:solidFill>
                  <a:srgbClr val="20419A"/>
                </a:solidFill>
              </a:rPr>
              <a:t> </a:t>
            </a:r>
            <a:r>
              <a:rPr lang="en-US" dirty="0" smtClean="0">
                <a:solidFill>
                  <a:srgbClr val="20419A"/>
                </a:solidFill>
              </a:rPr>
              <a:t>tool for simulating </a:t>
            </a:r>
            <a:r>
              <a:rPr lang="en-US" dirty="0">
                <a:solidFill>
                  <a:srgbClr val="20419A"/>
                </a:solidFill>
              </a:rPr>
              <a:t>IEDs by loading an IEC 61850 SCL file.</a:t>
            </a:r>
            <a:endParaRPr lang="nl-NL" dirty="0">
              <a:solidFill>
                <a:srgbClr val="2041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50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20" grpId="0"/>
      <p:bldP spid="21" grpId="0"/>
      <p:bldP spid="2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4EE06B834A12459875FB766CD91DC8" ma:contentTypeVersion="0" ma:contentTypeDescription="Create a new document." ma:contentTypeScope="" ma:versionID="436f2c45062b36ac9634da8d50b5bc83">
  <xsd:schema xmlns:xsd="http://www.w3.org/2001/XMLSchema" xmlns:p="http://schemas.microsoft.com/office/2006/metadata/properties" targetNamespace="http://schemas.microsoft.com/office/2006/metadata/properties" ma:root="true" ma:fieldsID="5de3cf2dbfe960be27652eea02286c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79D1A21-F07D-4A5C-8609-7DFBE58AE66E}"/>
</file>

<file path=customXml/itemProps2.xml><?xml version="1.0" encoding="utf-8"?>
<ds:datastoreItem xmlns:ds="http://schemas.openxmlformats.org/officeDocument/2006/customXml" ds:itemID="{FF390381-5A59-437D-A3B3-2E783A1BA7CF}"/>
</file>

<file path=customXml/itemProps3.xml><?xml version="1.0" encoding="utf-8"?>
<ds:datastoreItem xmlns:ds="http://schemas.openxmlformats.org/officeDocument/2006/customXml" ds:itemID="{01AAB7A5-DF54-48C5-874F-D4FE06420C3F}"/>
</file>

<file path=docProps/app.xml><?xml version="1.0" encoding="utf-8"?>
<Properties xmlns="http://schemas.openxmlformats.org/officeDocument/2006/extended-properties" xmlns:vt="http://schemas.openxmlformats.org/officeDocument/2006/docPropsVTypes">
  <TotalTime>709</TotalTime>
  <Words>129</Words>
  <Application>Microsoft Office PowerPoint</Application>
  <PresentationFormat>On-screen Show (16:9)</PresentationFormat>
  <Paragraphs>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Wingdings</vt:lpstr>
      <vt:lpstr>Office Theme</vt:lpstr>
      <vt:lpstr>PowerPoint Presentation</vt:lpstr>
      <vt:lpstr>PowerPoint Presentation</vt:lpstr>
      <vt:lpstr>Product Portfolio - SimFlex™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 Melenhorst</dc:creator>
  <cp:lastModifiedBy>Marijn Flohil</cp:lastModifiedBy>
  <cp:revision>17</cp:revision>
  <dcterms:created xsi:type="dcterms:W3CDTF">2012-08-02T13:24:27Z</dcterms:created>
  <dcterms:modified xsi:type="dcterms:W3CDTF">2014-07-02T10:55:18Z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0x010100C44EE06B834A12459875FB766CD91DC8</vt:lpwstr>
  </property>
</Properties>
</file>