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</p:sldMasterIdLst>
  <p:notesMasterIdLst>
    <p:notesMasterId r:id="rId7"/>
  </p:notesMasterIdLst>
  <p:sldIdLst>
    <p:sldId id="263" r:id="rId5"/>
    <p:sldId id="327" r:id="rId6"/>
  </p:sldIdLst>
  <p:sldSz cx="14630400" cy="82296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1110"/>
    <a:srgbClr val="0047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0" y="39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7388"/>
            <a:ext cx="6092825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075" indent="-30195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7808" indent="-24156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0931" indent="-24156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055" indent="-24156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717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0301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3424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654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1C2849A-37E9-4D8E-801E-CB0398C4F438}" type="slidenum">
              <a:rPr lang="fi-FI" smtClean="0">
                <a:solidFill>
                  <a:prstClr val="black"/>
                </a:solidFill>
              </a:rPr>
              <a:pPr eaLnBrk="1" hangingPunct="1"/>
              <a:t>1</a:t>
            </a:fld>
            <a:endParaRPr lang="fi-FI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327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7388"/>
            <a:ext cx="6092825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075" indent="-30195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7808" indent="-24156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0931" indent="-24156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055" indent="-24156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717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0301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3424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654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1C2849A-37E9-4D8E-801E-CB0398C4F438}" type="slidenum">
              <a:rPr lang="fi-FI" smtClean="0">
                <a:solidFill>
                  <a:prstClr val="black"/>
                </a:solidFill>
              </a:rPr>
              <a:pPr eaLnBrk="1" hangingPunct="1"/>
              <a:t>2</a:t>
            </a:fld>
            <a:endParaRPr lang="fi-FI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0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537671"/>
      </p:ext>
    </p:extLst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079" y="600600"/>
            <a:ext cx="3873517" cy="115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20000" cy="8229600"/>
          </a:xfrm>
          <a:prstGeom prst="rect">
            <a:avLst/>
          </a:prstGeom>
          <a:solidFill>
            <a:srgbClr val="00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630400" cy="360000"/>
          </a:xfrm>
          <a:prstGeom prst="rect">
            <a:avLst/>
          </a:prstGeom>
          <a:solidFill>
            <a:srgbClr val="00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>
            <a:spLocks noChangeAspect="1"/>
          </p:cNvSpPr>
          <p:nvPr/>
        </p:nvSpPr>
        <p:spPr>
          <a:xfrm rot="5400000">
            <a:off x="715366" y="360448"/>
            <a:ext cx="720000" cy="720000"/>
          </a:xfrm>
          <a:prstGeom prst="rtTriangle">
            <a:avLst/>
          </a:prstGeom>
          <a:solidFill>
            <a:srgbClr val="00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/>
        </p:nvSpPr>
        <p:spPr>
          <a:xfrm rot="-5400000">
            <a:off x="714109" y="356916"/>
            <a:ext cx="720000" cy="720000"/>
          </a:xfrm>
          <a:prstGeom prst="rtTriangle">
            <a:avLst/>
          </a:prstGeom>
          <a:solidFill>
            <a:srgbClr val="BE11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914562"/>
            <a:ext cx="5048199" cy="244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199" y="6124800"/>
            <a:ext cx="2700000" cy="18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4456762"/>
            <a:ext cx="2886994" cy="16782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93139" y="4456761"/>
            <a:ext cx="1008000" cy="1008000"/>
          </a:xfrm>
          <a:prstGeom prst="rect">
            <a:avLst/>
          </a:prstGeom>
        </p:spPr>
      </p:pic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1828799" y="1981200"/>
            <a:ext cx="6830395" cy="533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1">
            <a:noAutofit/>
          </a:bodyPr>
          <a:lstStyle/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en-US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Recording of IEC 61850 t</a:t>
            </a:r>
            <a:r>
              <a:rPr lang="en-US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raffic and </a:t>
            </a:r>
            <a:r>
              <a:rPr lang="en-US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/>
            </a:r>
            <a:br>
              <a:rPr lang="en-US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power </a:t>
            </a: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s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ystem </a:t>
            </a: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q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uantities (V, I, …)</a:t>
            </a: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HSR timing measurements</a:t>
            </a: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Distributed measurements with 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/>
            </a:r>
            <a:b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multiple 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acquisition units</a:t>
            </a: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</a:pPr>
            <a:endParaRPr lang="de-DE" sz="2800" b="1">
              <a:solidFill>
                <a:srgbClr val="004785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Powerful </a:t>
            </a: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SW 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tools </a:t>
            </a: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for 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analyzing</a:t>
            </a: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/>
            </a:r>
            <a:b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IED c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ommunication</a:t>
            </a: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In-depth SCL file analysis</a:t>
            </a:r>
            <a:endParaRPr lang="de-DE" sz="2800" b="1">
              <a:solidFill>
                <a:srgbClr val="004785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endParaRPr lang="de-DE" sz="2800" b="1" smtClean="0">
              <a:solidFill>
                <a:srgbClr val="004785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Binary I/O 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terminal with 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GOOSE </a:t>
            </a: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i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nterface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762000"/>
            <a:ext cx="41138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smtClean="0">
                <a:solidFill>
                  <a:srgbClr val="BE1110"/>
                </a:solidFill>
                <a:latin typeface="Calibri" panose="020F0502020204030204" pitchFamily="34" charset="0"/>
              </a:rPr>
              <a:t>IEC 61850 Tools</a:t>
            </a:r>
            <a:endParaRPr lang="en-US" sz="4800" b="1">
              <a:solidFill>
                <a:srgbClr val="BE111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079" y="600600"/>
            <a:ext cx="3873517" cy="115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20000" cy="8229600"/>
          </a:xfrm>
          <a:prstGeom prst="rect">
            <a:avLst/>
          </a:prstGeom>
          <a:solidFill>
            <a:srgbClr val="00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630400" cy="360000"/>
          </a:xfrm>
          <a:prstGeom prst="rect">
            <a:avLst/>
          </a:prstGeom>
          <a:solidFill>
            <a:srgbClr val="00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>
            <a:spLocks noChangeAspect="1"/>
          </p:cNvSpPr>
          <p:nvPr/>
        </p:nvSpPr>
        <p:spPr>
          <a:xfrm rot="5400000">
            <a:off x="715366" y="360448"/>
            <a:ext cx="720000" cy="720000"/>
          </a:xfrm>
          <a:prstGeom prst="rtTriangle">
            <a:avLst/>
          </a:prstGeom>
          <a:solidFill>
            <a:srgbClr val="00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/>
        </p:nvSpPr>
        <p:spPr>
          <a:xfrm rot="-5400000">
            <a:off x="714109" y="356916"/>
            <a:ext cx="720000" cy="720000"/>
          </a:xfrm>
          <a:prstGeom prst="rtTriangle">
            <a:avLst/>
          </a:prstGeom>
          <a:solidFill>
            <a:srgbClr val="BE11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130" y="6096000"/>
            <a:ext cx="1961470" cy="1008000"/>
          </a:xfrm>
          <a:prstGeom prst="rect">
            <a:avLst/>
          </a:prstGeom>
        </p:spPr>
      </p:pic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1828800" y="2438400"/>
            <a:ext cx="7543800" cy="4954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1">
            <a:noAutofit/>
          </a:bodyPr>
          <a:lstStyle/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en-US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IEEE </a:t>
            </a:r>
            <a:r>
              <a:rPr lang="en-US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1588 </a:t>
            </a:r>
            <a:r>
              <a:rPr lang="en-US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grandmaster clock</a:t>
            </a: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IEEE C37.238 Power Profile</a:t>
            </a:r>
            <a:endParaRPr lang="en-US" sz="2800" b="1" smtClean="0">
              <a:solidFill>
                <a:srgbClr val="004785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NTP time server</a:t>
            </a: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GPS receiver and clock combined in </a:t>
            </a: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one </a:t>
            </a: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weatherproof </a:t>
            </a: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housing</a:t>
            </a:r>
            <a:endParaRPr lang="en-US" sz="2800" b="1">
              <a:solidFill>
                <a:srgbClr val="004785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Powered over Ethernet</a:t>
            </a:r>
            <a:endParaRPr lang="de-DE" sz="2800" b="1">
              <a:solidFill>
                <a:srgbClr val="004785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endParaRPr lang="de-DE" sz="2800" b="1" smtClean="0">
              <a:solidFill>
                <a:srgbClr val="004785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en-US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PTP conversion </a:t>
            </a:r>
            <a:r>
              <a:rPr lang="en-US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to </a:t>
            </a:r>
            <a:r>
              <a:rPr lang="en-US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legacy </a:t>
            </a:r>
            <a:r>
              <a:rPr lang="en-US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time codes</a:t>
            </a:r>
            <a:endParaRPr lang="de-DE" sz="2800" b="1">
              <a:solidFill>
                <a:srgbClr val="004785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Provides IRIG-B and PPS on multiple outputs</a:t>
            </a:r>
          </a:p>
          <a:p>
            <a:pPr marL="432000" lvl="2" indent="-432000">
              <a:lnSpc>
                <a:spcPct val="90000"/>
              </a:lnSpc>
              <a:spcAft>
                <a:spcPts val="900"/>
              </a:spcAft>
              <a:buSzPct val="125000"/>
              <a:buFont typeface="Lucida Grande" charset="0"/>
              <a:buChar char="■"/>
            </a:pPr>
            <a:r>
              <a:rPr lang="de-DE" sz="2800" b="1" smtClean="0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Highly stable </a:t>
            </a:r>
            <a:r>
              <a:rPr lang="de-DE" sz="2800" b="1">
                <a:solidFill>
                  <a:srgbClr val="004785"/>
                </a:solidFill>
                <a:latin typeface="Calibri" panose="020F0502020204030204" pitchFamily="34" charset="0"/>
                <a:cs typeface="Arial" pitchFamily="34" charset="0"/>
              </a:rPr>
              <a:t>internal oscillator</a:t>
            </a:r>
            <a:endParaRPr lang="de-DE" sz="2800" b="1" smtClean="0">
              <a:solidFill>
                <a:srgbClr val="004785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828800"/>
            <a:ext cx="3078000" cy="410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762000"/>
            <a:ext cx="6878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smtClean="0">
                <a:solidFill>
                  <a:srgbClr val="BE1110"/>
                </a:solidFill>
                <a:latin typeface="Calibri" panose="020F0502020204030204" pitchFamily="34" charset="0"/>
              </a:rPr>
              <a:t>Precision Timing Solutions</a:t>
            </a:r>
            <a:endParaRPr lang="en-US" sz="4800" b="1">
              <a:solidFill>
                <a:srgbClr val="BE111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9928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CD5F10-D17F-49B0-A7B2-6312A1598884}"/>
</file>

<file path=customXml/itemProps2.xml><?xml version="1.0" encoding="utf-8"?>
<ds:datastoreItem xmlns:ds="http://schemas.openxmlformats.org/officeDocument/2006/customXml" ds:itemID="{EA34E2FA-6064-4CB1-9190-3287D2235704}"/>
</file>

<file path=customXml/itemProps3.xml><?xml version="1.0" encoding="utf-8"?>
<ds:datastoreItem xmlns:ds="http://schemas.openxmlformats.org/officeDocument/2006/customXml" ds:itemID="{B42DD507-203B-4543-89E3-E1704373C5DD}"/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54</Words>
  <Application>Microsoft Office PowerPoint</Application>
  <PresentationFormat>Custom</PresentationFormat>
  <Paragraphs>21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Lucida Grande</vt:lpstr>
      <vt:lpstr>Calibri</vt:lpstr>
      <vt:lpstr>Arial</vt:lpstr>
      <vt:lpstr>SE08_EN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Fred Steinhauser</cp:lastModifiedBy>
  <cp:revision>39</cp:revision>
  <dcterms:created xsi:type="dcterms:W3CDTF">2012-08-17T18:29:53Z</dcterms:created>
  <dcterms:modified xsi:type="dcterms:W3CDTF">2014-07-04T20:58:54Z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3" name="_AdHocReviewCycleID">
    <vt:i4>-71622094</vt:i4>
  </property>
  <property fmtid="{D5CDD505-2E9C-101B-9397-08002B2CF9AE}" pid="4" name="_NewReviewCycle">
    <vt:lpwstr/>
  </property>
  <property fmtid="{D5CDD505-2E9C-101B-9397-08002B2CF9AE}" pid="5" name="_EmailSubject">
    <vt:lpwstr>Company slides for the looping presentation at UCAIug booth</vt:lpwstr>
  </property>
  <property fmtid="{D5CDD505-2E9C-101B-9397-08002B2CF9AE}" pid="6" name="_AuthorEmail">
    <vt:lpwstr>fred.steinhauser@omicron.at</vt:lpwstr>
  </property>
  <property fmtid="{D5CDD505-2E9C-101B-9397-08002B2CF9AE}" pid="7" name="_AuthorEmailDisplayName">
    <vt:lpwstr>Fred Steinhauser</vt:lpwstr>
  </property>
  <property fmtid="{D5CDD505-2E9C-101B-9397-08002B2CF9AE}" pid="8" name="_PreviousAdHocReviewCycleID">
    <vt:i4>936874033</vt:i4>
  </property>
</Properties>
</file>