
<file path=[Content_Types].xml><?xml version="1.0" encoding="utf-8"?>
<Types xmlns="http://schemas.openxmlformats.org/package/2006/content-types">
  <Default Extension="png" ContentType="image/png"/>
  <Default Extension="pdf" ContentType="application/pdf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682C6"/>
    <a:srgbClr val="17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3" d="100"/>
          <a:sy n="163" d="100"/>
        </p:scale>
        <p:origin x="-108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D073-157C-C241-9478-2BF294D2FF29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F1B86-5E36-7C40-9701-9CCF4D57A9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329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65F99-7AB8-284A-ACD8-2BD0A087A80D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97AC-8F81-774F-9A0C-B0F14F1618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8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90273"/>
            <a:ext cx="7772400" cy="694571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400" b="0" i="0">
                <a:solidFill>
                  <a:schemeClr val="bg1"/>
                </a:solidFill>
                <a:latin typeface="Myriad Pro Light"/>
                <a:cs typeface="Myriad Pro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56624"/>
            <a:ext cx="7772400" cy="4885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51916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73860366-423C-4342-ABC2-2B8F20DA21EE}" type="datetime1">
              <a:rPr lang="en-US" smtClean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6361" y="4767264"/>
            <a:ext cx="5043439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Title Goes Here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68192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fld id="{75482A49-9F92-9646-AFD3-8A087560BA6A}" type="datetime1">
              <a:rPr lang="en-US" smtClean="0"/>
              <a:pPr/>
              <a:t>8/18/2014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63112" y="4767264"/>
            <a:ext cx="4756688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r>
              <a:rPr lang="en-US" dirty="0" smtClean="0"/>
              <a:t>Title Goes Here</a:t>
            </a:r>
            <a:endParaRPr lang="en-US" dirty="0"/>
          </a:p>
        </p:txBody>
      </p:sp>
      <p:pic>
        <p:nvPicPr>
          <p:cNvPr id="4" name="Picture 3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63020" y="278646"/>
            <a:ext cx="1822605" cy="99668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707726" y="1612917"/>
            <a:ext cx="38636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500" dirty="0" smtClean="0">
                <a:solidFill>
                  <a:srgbClr val="1682C6"/>
                </a:solidFill>
                <a:latin typeface="Myriad Pro"/>
                <a:cs typeface="Myriad Pro"/>
              </a:rPr>
              <a:t>Thank You</a:t>
            </a:r>
            <a:endParaRPr lang="en-US" sz="5500" dirty="0">
              <a:solidFill>
                <a:srgbClr val="1682C6"/>
              </a:solidFill>
              <a:latin typeface="Myriad Pro"/>
              <a:cs typeface="Myriad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674176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fld id="{75482A49-9F92-9646-AFD3-8A087560BA6A}" type="datetime1">
              <a:rPr lang="en-US" smtClean="0"/>
              <a:pPr/>
              <a:t>8/18/2014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86359" y="4767264"/>
            <a:ext cx="4733441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r>
              <a:rPr lang="en-US" dirty="0" smtClean="0"/>
              <a:t>Title Goes Here</a:t>
            </a:r>
            <a:endParaRPr lang="en-US" dirty="0"/>
          </a:p>
        </p:txBody>
      </p:sp>
      <p:pic>
        <p:nvPicPr>
          <p:cNvPr id="4" name="Picture 3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63020" y="278646"/>
            <a:ext cx="1822605" cy="996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SCO Logo_Full1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30805" y="402731"/>
            <a:ext cx="2412041" cy="13190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3799" y="197575"/>
            <a:ext cx="4788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  <a:latin typeface="Myriad Web Pro" panose="020B0503030403020204" pitchFamily="34" charset="0"/>
              </a:rPr>
              <a:t>IEC 61850 Products</a:t>
            </a:r>
          </a:p>
          <a:p>
            <a:pPr marL="1541463" indent="-339725">
              <a:buFont typeface="ZapfDingbats" pitchFamily="82" charset="0"/>
              <a:buChar char="4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Web Pro" panose="020B0503030403020204" pitchFamily="34" charset="0"/>
              </a:rPr>
              <a:t>Robust</a:t>
            </a:r>
          </a:p>
          <a:p>
            <a:pPr marL="1541463" indent="-339725">
              <a:buFont typeface="ZapfDingbats" pitchFamily="82" charset="0"/>
              <a:buChar char="4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Web Pro" panose="020B0503030403020204" pitchFamily="34" charset="0"/>
              </a:rPr>
              <a:t>Interoperable</a:t>
            </a:r>
          </a:p>
          <a:p>
            <a:pPr marL="1541463" indent="-339725">
              <a:buFont typeface="ZapfDingbats" pitchFamily="82" charset="0"/>
              <a:buChar char="4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Web Pro" panose="020B0503030403020204" pitchFamily="34" charset="0"/>
              </a:rPr>
              <a:t>Easy to Use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Myriad Web Pro" panose="020B05030304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984" y="2080857"/>
            <a:ext cx="372793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latin typeface="Myriad Pro Black" pitchFamily="34" charset="0"/>
              </a:rPr>
              <a:t>AX-S4 61850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The </a:t>
            </a:r>
            <a:r>
              <a:rPr 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complete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 IEC 61850 interface for substation applications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Web Pro" panose="020B0503030403020204" pitchFamily="34" charset="0"/>
              </a:rPr>
              <a:t>:</a:t>
            </a:r>
            <a:endParaRPr lang="en-US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Myriad Web Pro" panose="020B0503030403020204" pitchFamily="34" charset="0"/>
            </a:endParaRPr>
          </a:p>
          <a:p>
            <a:pPr marL="515938" indent="-1762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IEC 61850 Client for HMI, Historian</a:t>
            </a:r>
          </a:p>
          <a:p>
            <a:pPr marL="515938" indent="-1762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IEC 61850 Server for gateway,  data concentrator, simulator, etc.</a:t>
            </a:r>
          </a:p>
          <a:p>
            <a:pPr marL="515938" indent="-1762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GOOSE Publisher &amp; Subscriber</a:t>
            </a:r>
          </a:p>
          <a:p>
            <a:pPr marL="515938" indent="-1762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OPC 3.0 Compatible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0938" y="2121891"/>
            <a:ext cx="3727939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latin typeface="Myriad Pro Black" pitchFamily="34" charset="0"/>
              </a:rPr>
              <a:t>IEC 61850 Source Code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Portable ANSI C implementation to jump start your IEC 61850 project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Web Pro" panose="020B0503030403020204" pitchFamily="34" charset="0"/>
              </a:rPr>
              <a:t>:</a:t>
            </a:r>
          </a:p>
          <a:p>
            <a:endParaRPr lang="en-US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Myriad Web Pro" panose="020B0503030403020204" pitchFamily="34" charset="0"/>
            </a:endParaRPr>
          </a:p>
          <a:p>
            <a:pPr marL="515938" indent="-1762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Support for Ed.1 and Ed.2 for both client and server</a:t>
            </a:r>
          </a:p>
          <a:p>
            <a:pPr marL="515938" indent="-1762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Hundreds of thousands of IEDs operational in live systems all over the world.</a:t>
            </a:r>
          </a:p>
          <a:p>
            <a:pPr marL="515938" indent="-176213">
              <a:buFont typeface="Wingdings" panose="05000000000000000000" pitchFamily="2" charset="2"/>
              <a:buChar char="§"/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Myriad Web Pro" panose="020B0503030403020204" pitchFamily="34" charset="0"/>
            </a:endParaRPr>
          </a:p>
          <a:p>
            <a:pPr marL="515938" indent="-176213">
              <a:buFont typeface="Wingdings" panose="05000000000000000000" pitchFamily="2" charset="2"/>
              <a:buChar char="§"/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Myriad Web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41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ISCO Logo_Full1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333374" y="273777"/>
            <a:ext cx="2412041" cy="13190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5476" y="308943"/>
            <a:ext cx="555416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>
                <a:solidFill>
                  <a:schemeClr val="accent1"/>
                </a:solidFill>
                <a:latin typeface="Myriad Web Pro" panose="020B0503030403020204" pitchFamily="34" charset="0"/>
              </a:rPr>
              <a:t>Interoperable Solutions With Grid Smarts:</a:t>
            </a:r>
          </a:p>
          <a:p>
            <a:endParaRPr lang="en-US" sz="700" dirty="0" smtClean="0">
              <a:solidFill>
                <a:schemeClr val="accent1"/>
              </a:solidFill>
              <a:latin typeface="Myriad Web Pro" panose="020B0503030403020204" pitchFamily="34" charset="0"/>
            </a:endParaRPr>
          </a:p>
          <a:p>
            <a:pPr marL="633413" indent="-339725">
              <a:spcBef>
                <a:spcPts val="600"/>
              </a:spcBef>
              <a:spcAft>
                <a:spcPts val="600"/>
              </a:spcAft>
              <a:buFont typeface="ZapfDingbats" pitchFamily="82" charset="0"/>
              <a:buChar char="4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IEC 61850-GOOSE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based wide area protection with automated RAS</a:t>
            </a:r>
          </a:p>
          <a:p>
            <a:pPr marL="633413" indent="-339725">
              <a:spcBef>
                <a:spcPts val="600"/>
              </a:spcBef>
              <a:spcAft>
                <a:spcPts val="600"/>
              </a:spcAft>
              <a:buFont typeface="ZapfDingbats" pitchFamily="82" charset="0"/>
              <a:buChar char="4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CIM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based enterprise integration for a scalable architecture</a:t>
            </a:r>
          </a:p>
          <a:p>
            <a:pPr marL="633413" indent="-339725">
              <a:spcBef>
                <a:spcPts val="600"/>
              </a:spcBef>
              <a:spcAft>
                <a:spcPts val="600"/>
              </a:spcAft>
              <a:buFont typeface="ZapfDingbats" pitchFamily="82" charset="0"/>
              <a:buChar char="4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COMTRADE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processing using IEC 61850 to relate disturbances to power system assets</a:t>
            </a:r>
          </a:p>
          <a:p>
            <a:pPr marL="633413" indent="-339725">
              <a:spcBef>
                <a:spcPts val="600"/>
              </a:spcBef>
              <a:spcAft>
                <a:spcPts val="600"/>
              </a:spcAft>
              <a:buFont typeface="ZapfDingbats" pitchFamily="82" charset="0"/>
              <a:buChar char="4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Secure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ICCP-TASE.2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Web Pro" panose="020B0503030403020204" pitchFamily="34" charset="0"/>
              </a:rPr>
              <a:t> data exchange for control centers and power plants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yriad Web Pro" panose="020B0503030403020204" pitchFamily="34" charset="0"/>
            </a:endParaRPr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6415426" y="2284515"/>
            <a:ext cx="2435505" cy="1644455"/>
          </a:xfrm>
          <a:prstGeom prst="roundRect">
            <a:avLst/>
          </a:prstGeom>
          <a:gradFill>
            <a:gsLst>
              <a:gs pos="0">
                <a:schemeClr val="bg1"/>
              </a:gs>
              <a:gs pos="67000">
                <a:schemeClr val="tx2">
                  <a:lumMod val="40000"/>
                  <a:lumOff val="60000"/>
                </a:schemeClr>
              </a:gs>
            </a:gsLst>
          </a:gradFill>
          <a:scene3d>
            <a:camera prst="orthographicFront"/>
            <a:lightRig rig="soft" dir="t"/>
          </a:scene3d>
          <a:sp3d>
            <a:bevelT w="127000" h="1270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Myriad Pro Black" pitchFamily="34" charset="0"/>
              </a:rPr>
              <a:t>Also Visit SISCO in Stand #359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Myriad Pro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B0BA954-B408-4ADC-86CD-6CCBB2A645CA}"/>
</file>

<file path=customXml/itemProps2.xml><?xml version="1.0" encoding="utf-8"?>
<ds:datastoreItem xmlns:ds="http://schemas.openxmlformats.org/officeDocument/2006/customXml" ds:itemID="{75142440-AB5F-4271-8916-E440F2A79D3B}"/>
</file>

<file path=customXml/itemProps3.xml><?xml version="1.0" encoding="utf-8"?>
<ds:datastoreItem xmlns:ds="http://schemas.openxmlformats.org/officeDocument/2006/customXml" ds:itemID="{EF28A3C5-4D3E-4D00-97F5-050E09906704}"/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138</Words>
  <Application>Microsoft Office PowerPoint</Application>
  <PresentationFormat>On-screen Show (16:9)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Forest Creative Group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Aiuto</dc:creator>
  <cp:lastModifiedBy>Ralph Mackiewicz</cp:lastModifiedBy>
  <cp:revision>34</cp:revision>
  <cp:lastPrinted>2014-01-03T15:00:35Z</cp:lastPrinted>
  <dcterms:created xsi:type="dcterms:W3CDTF">2014-01-08T20:06:17Z</dcterms:created>
  <dcterms:modified xsi:type="dcterms:W3CDTF">2014-08-18T22:31:52Z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</Properties>
</file>