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326" r:id="rId7"/>
    <p:sldId id="327" r:id="rId8"/>
  </p:sldIdLst>
  <p:sldSz cx="14630400" cy="8229600"/>
  <p:notesSz cx="6858000" cy="9144000"/>
  <p:embeddedFontLst>
    <p:embeddedFont>
      <p:font typeface="Arial Black" panose="020B0A04020102020204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654" y="6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58E5-1356-4DC4-A2BF-EA37AAA9E2AA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9EE1-DAD8-4AC4-90D5-79B9C18B6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748"/>
            <a:ext cx="12435840" cy="176379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205740" indent="0" algn="ctr">
              <a:buNone/>
              <a:defRPr/>
            </a:lvl2pPr>
            <a:lvl3pPr marL="411480" indent="0" algn="ctr">
              <a:buNone/>
              <a:defRPr/>
            </a:lvl3pPr>
            <a:lvl4pPr marL="617220" indent="0" algn="ctr">
              <a:buNone/>
              <a:defRPr/>
            </a:lvl4pPr>
            <a:lvl5pPr marL="822960" indent="0" algn="ctr">
              <a:buNone/>
              <a:defRPr/>
            </a:lvl5pPr>
            <a:lvl6pPr marL="1028700" indent="0" algn="ctr">
              <a:buNone/>
              <a:defRPr/>
            </a:lvl6pPr>
            <a:lvl7pPr marL="1234440" indent="0" algn="ctr">
              <a:buNone/>
              <a:defRPr/>
            </a:lvl7pPr>
            <a:lvl8pPr marL="1440180" indent="0" algn="ctr">
              <a:buNone/>
              <a:defRPr/>
            </a:lvl8pPr>
            <a:lvl9pPr marL="164592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095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7/4/2014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8657" r="3144" b="10049"/>
          <a:stretch/>
        </p:blipFill>
        <p:spPr>
          <a:xfrm>
            <a:off x="354077" y="240030"/>
            <a:ext cx="3802247" cy="343428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3646170" y="3801197"/>
            <a:ext cx="10831444" cy="2835132"/>
            <a:chOff x="7416800" y="7722394"/>
            <a:chExt cx="24069876" cy="6300293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416800" y="7722394"/>
              <a:ext cx="23698200" cy="565543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324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210951" y="7826118"/>
              <a:ext cx="23275725" cy="619656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840" b="1" dirty="0">
                  <a:solidFill>
                    <a:schemeClr val="bg1"/>
                  </a:solidFill>
                </a:rPr>
                <a:t>IEC 61850 Source Code Library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700" b="1" dirty="0">
                  <a:solidFill>
                    <a:schemeClr val="bg1"/>
                  </a:solidFill>
                </a:rPr>
                <a:t>Highly optimized code and advanced protocol parsing 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700" b="1" dirty="0">
                  <a:solidFill>
                    <a:schemeClr val="bg1"/>
                  </a:solidFill>
                </a:rPr>
                <a:t>Designed from the ground up to operate efficiently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700" b="1" dirty="0">
                  <a:solidFill>
                    <a:schemeClr val="bg1"/>
                  </a:solidFill>
                </a:rPr>
                <a:t>Full IEC 61850 Services Out of The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Box (Not Just MMS)</a:t>
              </a:r>
              <a:endParaRPr lang="en-US" sz="2700" b="1" dirty="0">
                <a:solidFill>
                  <a:schemeClr val="bg1"/>
                </a:solidFill>
              </a:endParaRP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700" b="1" dirty="0">
                  <a:solidFill>
                    <a:schemeClr val="bg1"/>
                  </a:solidFill>
                </a:rPr>
                <a:t>Edition 1 &amp; 2, GOOSE, Sampled Values, IEC 62351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Security</a:t>
              </a:r>
              <a:endParaRPr lang="en-US" sz="2700" b="1" dirty="0"/>
            </a:p>
            <a:p>
              <a:pPr algn="l"/>
              <a:endParaRPr lang="en-US" sz="2880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34236" y="1231978"/>
            <a:ext cx="16325274" cy="1782796"/>
            <a:chOff x="4014436" y="7434416"/>
            <a:chExt cx="16325274" cy="3961768"/>
          </a:xfrm>
        </p:grpSpPr>
        <p:sp>
          <p:nvSpPr>
            <p:cNvPr id="14" name="TextBox 13"/>
            <p:cNvSpPr txBox="1"/>
            <p:nvPr/>
          </p:nvSpPr>
          <p:spPr>
            <a:xfrm>
              <a:off x="4014436" y="7434416"/>
              <a:ext cx="5086413" cy="3961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ABC2FF"/>
                  </a:solidFill>
                </a:rPr>
                <a:t>Get The Most Out of</a:t>
              </a:r>
            </a:p>
            <a:p>
              <a:pPr algn="ctr"/>
              <a:r>
                <a:rPr lang="en-US" sz="7785" b="1" dirty="0">
                  <a:solidFill>
                    <a:srgbClr val="ABC2FF"/>
                  </a:solidFill>
                </a:rPr>
                <a:t>IEC 61850</a:t>
              </a:r>
              <a:endParaRPr lang="en-US" sz="4410" b="1" dirty="0">
                <a:solidFill>
                  <a:srgbClr val="ABC2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169843" y="8146340"/>
              <a:ext cx="4857273" cy="2236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970" b="1" dirty="0">
                  <a:solidFill>
                    <a:schemeClr val="bg1"/>
                  </a:solidFill>
                </a:rPr>
                <a:t>With The Most Complete</a:t>
              </a:r>
            </a:p>
            <a:p>
              <a:pPr algn="ctr"/>
              <a:r>
                <a:rPr lang="en-US" sz="2970" b="1" dirty="0">
                  <a:solidFill>
                    <a:schemeClr val="bg1"/>
                  </a:solidFill>
                </a:rPr>
                <a:t>61850 Protocol Stack</a:t>
              </a:r>
              <a:endParaRPr lang="en-US" sz="9135" b="1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9221197" y="7914020"/>
              <a:ext cx="0" cy="2959366"/>
            </a:xfrm>
            <a:prstGeom prst="line">
              <a:avLst/>
            </a:prstGeom>
            <a:ln w="34925" cap="sq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339710" y="7620094"/>
              <a:ext cx="0" cy="3253292"/>
            </a:xfrm>
            <a:prstGeom prst="line">
              <a:avLst/>
            </a:prstGeom>
            <a:ln w="1270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50577"/>
          <a:stretch/>
        </p:blipFill>
        <p:spPr>
          <a:xfrm>
            <a:off x="5463540" y="6486030"/>
            <a:ext cx="8273754" cy="140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46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3246"/>
            <a:ext cx="3962399" cy="8229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41148" tIns="20574" rIns="41148" bIns="20574" numCol="1" rtlCol="0" anchor="t" anchorCtr="0" compatLnSpc="1">
            <a:prstTxWarp prst="textNoShape">
              <a:avLst/>
            </a:prstTxWarp>
          </a:bodyPr>
          <a:lstStyle/>
          <a:p>
            <a:pPr algn="ctr" defTabSz="411480" fontAlgn="base">
              <a:spcBef>
                <a:spcPct val="0"/>
              </a:spcBef>
              <a:spcAft>
                <a:spcPct val="0"/>
              </a:spcAft>
            </a:pPr>
            <a:endParaRPr lang="en-US" sz="3240" dirty="0">
              <a:solidFill>
                <a:srgbClr val="000000"/>
              </a:solidFill>
              <a:latin typeface="Arial" panose="020B0604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519472" y="4590582"/>
            <a:ext cx="10080616" cy="1371600"/>
            <a:chOff x="7416800" y="7722394"/>
            <a:chExt cx="23698200" cy="427576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" name="Rounded Rectangle 20"/>
            <p:cNvSpPr/>
            <p:nvPr/>
          </p:nvSpPr>
          <p:spPr bwMode="auto">
            <a:xfrm>
              <a:off x="7416800" y="7722394"/>
              <a:ext cx="23698200" cy="4275765"/>
            </a:xfrm>
            <a:prstGeom prst="roundRect">
              <a:avLst/>
            </a:prstGeom>
            <a:grp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2700" dirty="0">
                <a:solidFill>
                  <a:schemeClr val="bg1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210952" y="7826118"/>
              <a:ext cx="19199172" cy="37418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>
                  <a:solidFill>
                    <a:schemeClr val="bg1"/>
                  </a:solidFill>
                </a:rPr>
                <a:t>61850 Test Suite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chemeClr val="bg1"/>
                  </a:solidFill>
                </a:rPr>
                <a:t>Simulate a real device based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on an </a:t>
              </a:r>
              <a:r>
                <a:rPr lang="en-US" sz="2000" b="1" dirty="0">
                  <a:solidFill>
                    <a:schemeClr val="bg1"/>
                  </a:solidFill>
                </a:rPr>
                <a:t>.ICD File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 smtClean="0">
                  <a:solidFill>
                    <a:schemeClr val="bg1"/>
                  </a:solidFill>
                </a:rPr>
                <a:t>Test </a:t>
              </a:r>
              <a:r>
                <a:rPr lang="en-US" sz="2000" b="1" dirty="0">
                  <a:solidFill>
                    <a:schemeClr val="bg1"/>
                  </a:solidFill>
                </a:rPr>
                <a:t>61850 Services, Object Models, GOOSE, Sampled Values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49420"/>
          <a:stretch/>
        </p:blipFill>
        <p:spPr>
          <a:xfrm>
            <a:off x="4724400" y="313789"/>
            <a:ext cx="8273754" cy="143881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519473" y="2804283"/>
            <a:ext cx="10043639" cy="1371600"/>
            <a:chOff x="7416800" y="7722394"/>
            <a:chExt cx="23698200" cy="384825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Rounded Rectangle 18"/>
            <p:cNvSpPr/>
            <p:nvPr/>
          </p:nvSpPr>
          <p:spPr bwMode="auto">
            <a:xfrm>
              <a:off x="7416800" y="7722394"/>
              <a:ext cx="23698200" cy="3848254"/>
            </a:xfrm>
            <a:prstGeom prst="roundRect">
              <a:avLst/>
            </a:prstGeom>
            <a:grp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2700" dirty="0">
                <a:solidFill>
                  <a:schemeClr val="bg1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10952" y="7826120"/>
              <a:ext cx="19272780" cy="33677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>
                  <a:solidFill>
                    <a:schemeClr val="bg1"/>
                  </a:solidFill>
                </a:rPr>
                <a:t>Distributed</a:t>
              </a:r>
              <a:r>
                <a:rPr lang="en-US" sz="32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Test Manager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chemeClr val="bg1"/>
                  </a:solidFill>
                </a:rPr>
                <a:t>Simulate entire system communications based on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an .SCD </a:t>
              </a:r>
              <a:r>
                <a:rPr lang="en-US" sz="2000" b="1" dirty="0">
                  <a:solidFill>
                    <a:schemeClr val="bg1"/>
                  </a:solidFill>
                </a:rPr>
                <a:t>File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 smtClean="0">
                  <a:solidFill>
                    <a:schemeClr val="bg1"/>
                  </a:solidFill>
                </a:rPr>
                <a:t>Simulate </a:t>
              </a:r>
              <a:r>
                <a:rPr lang="en-US" sz="2000" b="1" dirty="0">
                  <a:solidFill>
                    <a:schemeClr val="bg1"/>
                  </a:solidFill>
                </a:rPr>
                <a:t>100’s of devices and test with real devices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19472" y="6388140"/>
            <a:ext cx="10043640" cy="1371600"/>
            <a:chOff x="7416800" y="7722394"/>
            <a:chExt cx="23698200" cy="56554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Rounded Rectangle 25"/>
            <p:cNvSpPr/>
            <p:nvPr/>
          </p:nvSpPr>
          <p:spPr bwMode="auto">
            <a:xfrm>
              <a:off x="7416800" y="7722394"/>
              <a:ext cx="23698200" cy="5655438"/>
            </a:xfrm>
            <a:prstGeom prst="roundRect">
              <a:avLst/>
            </a:prstGeom>
            <a:grp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2700" dirty="0">
                <a:solidFill>
                  <a:schemeClr val="bg1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10954" y="7826119"/>
              <a:ext cx="19272777" cy="50023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>
                  <a:solidFill>
                    <a:schemeClr val="bg1"/>
                  </a:solidFill>
                </a:rPr>
                <a:t>SCL Consistency &amp; Completeness Check 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chemeClr val="bg1"/>
                  </a:solidFill>
                </a:rPr>
                <a:t>Verify both syntax and Object Model of your SCL File</a:t>
              </a:r>
            </a:p>
            <a:p>
              <a:pPr marL="385763" indent="-385763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chemeClr val="bg1"/>
                  </a:solidFill>
                </a:rPr>
                <a:t>Free web version at TriangleMicroWorks.com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1271679" y="457200"/>
            <a:ext cx="6681879" cy="6823190"/>
            <a:chOff x="-3571903" y="761795"/>
            <a:chExt cx="14848619" cy="15162644"/>
          </a:xfrm>
        </p:grpSpPr>
        <p:sp>
          <p:nvSpPr>
            <p:cNvPr id="14" name="TextBox 13"/>
            <p:cNvSpPr txBox="1"/>
            <p:nvPr/>
          </p:nvSpPr>
          <p:spPr>
            <a:xfrm>
              <a:off x="-1253950" y="10854468"/>
              <a:ext cx="8381999" cy="1128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Device Level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1253950" y="7016026"/>
              <a:ext cx="8381999" cy="1128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System Level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692997" y="14795926"/>
              <a:ext cx="8381999" cy="1128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SCL Files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-3571903" y="761795"/>
              <a:ext cx="14848619" cy="445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210" b="1" dirty="0">
                  <a:solidFill>
                    <a:schemeClr val="bg1"/>
                  </a:solidFill>
                </a:rPr>
                <a:t>61850 </a:t>
              </a:r>
            </a:p>
            <a:p>
              <a:pPr algn="ctr"/>
              <a:r>
                <a:rPr lang="en-US" sz="6210" b="1" dirty="0">
                  <a:solidFill>
                    <a:schemeClr val="bg1"/>
                  </a:solidFill>
                </a:rPr>
                <a:t>Testing</a:t>
              </a:r>
              <a:endParaRPr lang="en-US" sz="243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19400" y="3348313"/>
            <a:ext cx="617220" cy="3867137"/>
            <a:chOff x="2749885" y="3372726"/>
            <a:chExt cx="617220" cy="3867137"/>
          </a:xfrm>
        </p:grpSpPr>
        <p:sp>
          <p:nvSpPr>
            <p:cNvPr id="4" name="Right Arrow 3"/>
            <p:cNvSpPr/>
            <p:nvPr/>
          </p:nvSpPr>
          <p:spPr bwMode="auto">
            <a:xfrm>
              <a:off x="2749885" y="3372726"/>
              <a:ext cx="617220" cy="365760"/>
            </a:xfrm>
            <a:prstGeom prst="rightArrow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324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1" name="Right Arrow 30"/>
            <p:cNvSpPr/>
            <p:nvPr/>
          </p:nvSpPr>
          <p:spPr bwMode="auto">
            <a:xfrm>
              <a:off x="2749885" y="5093719"/>
              <a:ext cx="617220" cy="365760"/>
            </a:xfrm>
            <a:prstGeom prst="rightArrow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324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2" name="Right Arrow 31"/>
            <p:cNvSpPr/>
            <p:nvPr/>
          </p:nvSpPr>
          <p:spPr bwMode="auto">
            <a:xfrm>
              <a:off x="2749885" y="6874103"/>
              <a:ext cx="617220" cy="365760"/>
            </a:xfrm>
            <a:prstGeom prst="rightArrow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1148" tIns="20574" rIns="41148" bIns="2057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411480" fontAlgn="base">
                <a:spcBef>
                  <a:spcPct val="0"/>
                </a:spcBef>
                <a:spcAft>
                  <a:spcPct val="0"/>
                </a:spcAft>
              </a:pPr>
              <a:endParaRPr lang="en-US" sz="324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73" b="2062"/>
          <a:stretch/>
        </p:blipFill>
        <p:spPr>
          <a:xfrm>
            <a:off x="4749209" y="1646294"/>
            <a:ext cx="8273754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72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0C23530-BF0E-4038-BAE6-C6FBC269973C}"/>
</file>

<file path=customXml/itemProps2.xml><?xml version="1.0" encoding="utf-8"?>
<ds:datastoreItem xmlns:ds="http://schemas.openxmlformats.org/officeDocument/2006/customXml" ds:itemID="{B42DD507-203B-4543-89E3-E1704373C5DD}"/>
</file>

<file path=customXml/itemProps3.xml><?xml version="1.0" encoding="utf-8"?>
<ds:datastoreItem xmlns:ds="http://schemas.openxmlformats.org/officeDocument/2006/customXml" ds:itemID="{EA34E2FA-6064-4CB1-9190-3287D2235704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142</Words>
  <Application>Microsoft Office PowerPoint</Application>
  <PresentationFormat>Custom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 Black</vt:lpstr>
      <vt:lpstr>Calibri</vt:lpstr>
      <vt:lpstr>Wingdings</vt:lpstr>
      <vt:lpstr>Gill Sans</vt:lpstr>
      <vt:lpstr>Arial</vt:lpstr>
      <vt:lpstr>ヒラギノ角ゴ ProN W3</vt:lpstr>
      <vt:lpstr>SE08_EN</vt:lpstr>
      <vt:lpstr>UCAIug_ppt_MASTER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Joe Stevens</cp:lastModifiedBy>
  <cp:revision>34</cp:revision>
  <dcterms:created xsi:type="dcterms:W3CDTF">2012-08-17T18:29:53Z</dcterms:created>
  <dcterms:modified xsi:type="dcterms:W3CDTF">2014-07-04T13:48:37Z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4" name="_NewReviewCycle">
    <vt:lpwstr/>
  </property>
</Properties>
</file>