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71" r:id="rId6"/>
  </p:sldIdLst>
  <p:sldSz cx="14631988" cy="8231188"/>
  <p:notesSz cx="6858000" cy="9144000"/>
  <p:defaultTextStyle>
    <a:defPPr>
      <a:defRPr lang="de-DE"/>
    </a:defPPr>
    <a:lvl1pPr marL="0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202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403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605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807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6008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9210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2411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5613" algn="l" defTabSz="130640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AD"/>
    <a:srgbClr val="4F81BD"/>
    <a:srgbClr val="0046AA"/>
    <a:srgbClr val="000099"/>
    <a:srgbClr val="C2E4FF"/>
    <a:srgbClr val="BFBFBF"/>
    <a:srgbClr val="F2F2F2"/>
    <a:srgbClr val="C2C2C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95086" autoAdjust="0"/>
  </p:normalViewPr>
  <p:slideViewPr>
    <p:cSldViewPr>
      <p:cViewPr varScale="1">
        <p:scale>
          <a:sx n="85" d="100"/>
          <a:sy n="85" d="100"/>
        </p:scale>
        <p:origin x="-84" y="-522"/>
      </p:cViewPr>
      <p:guideLst>
        <p:guide orient="horz" pos="2593"/>
        <p:guide orient="horz" pos="1177"/>
        <p:guide orient="horz" pos="905"/>
        <p:guide orient="horz" pos="2919"/>
        <p:guide orient="horz" pos="1558"/>
        <p:guide orient="horz" pos="4892"/>
        <p:guide orient="horz" pos="218"/>
        <p:guide pos="4609"/>
        <p:guide pos="253"/>
        <p:guide pos="8964"/>
        <p:guide pos="4463"/>
        <p:guide pos="47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B8903-3E72-478A-88FC-95FABE449BC9}" type="datetimeFigureOut">
              <a:rPr lang="de-DE" smtClean="0"/>
              <a:pPr/>
              <a:t>30.07.2014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36E05-7DFD-431D-B78E-B79689CBD6CC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FF943-6F85-46B0-B093-E243A964D3F8}" type="datetimeFigureOut">
              <a:rPr lang="de-DE" smtClean="0"/>
              <a:pPr/>
              <a:t>30.07.2014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CE443-EEA8-40D4-A3B1-95645658F8F3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3202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6403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9605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2807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6008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9210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2411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5613" algn="l" defTabSz="13064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tabLst>
                <a:tab pos="10117822" algn="l"/>
              </a:tabLst>
              <a:defRPr/>
            </a:lvl1pPr>
          </a:lstStyle>
          <a:p>
            <a:r>
              <a:rPr lang="en-US" dirty="0" smtClean="0"/>
              <a:t>TÜV SÜD Product Service GmbH</a:t>
            </a:r>
            <a:r>
              <a:rPr lang="de-DE" dirty="0" smtClean="0"/>
              <a:t>	Folie </a:t>
            </a:r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www.tuv-sud.com/embedded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DD8848B-CE6C-41EF-8D0A-3999926972C6}" type="datetime1">
              <a:rPr lang="de-DE" smtClean="0"/>
              <a:pPr/>
              <a:t>30.07.2014</a:t>
            </a:fld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401364" y="1436648"/>
            <a:ext cx="13829261" cy="63086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01364" y="0"/>
            <a:ext cx="11985021" cy="917822"/>
          </a:xfrm>
          <a:prstGeom prst="rect">
            <a:avLst/>
          </a:prstGeom>
        </p:spPr>
        <p:txBody>
          <a:bodyPr vert="horz" lIns="0" tIns="0" rIns="130640" bIns="65320" rtlCol="0" anchor="ctr">
            <a:noAutofit/>
          </a:bodyPr>
          <a:lstStyle/>
          <a:p>
            <a:r>
              <a:rPr lang="de-DE" noProof="0" dirty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01364" y="1436648"/>
            <a:ext cx="13829261" cy="6135284"/>
          </a:xfrm>
          <a:prstGeom prst="rect">
            <a:avLst/>
          </a:prstGeom>
        </p:spPr>
        <p:txBody>
          <a:bodyPr vert="horz" lIns="130640" tIns="65320" rIns="130640" bIns="65320" rtlCol="0">
            <a:normAutofit/>
          </a:bodyPr>
          <a:lstStyle/>
          <a:p>
            <a:pPr lvl="0"/>
            <a:r>
              <a:rPr lang="de-DE" noProof="0" dirty="0" smtClean="0"/>
              <a:t>Textmasterformate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  <a:endParaRPr lang="de-DE" noProof="0" dirty="0"/>
          </a:p>
        </p:txBody>
      </p:sp>
      <p:cxnSp>
        <p:nvCxnSpPr>
          <p:cNvPr id="7" name="Gerade Verbindung 12"/>
          <p:cNvCxnSpPr>
            <a:cxnSpLocks noChangeShapeType="1"/>
          </p:cNvCxnSpPr>
          <p:nvPr/>
        </p:nvCxnSpPr>
        <p:spPr bwMode="auto">
          <a:xfrm>
            <a:off x="401363" y="928928"/>
            <a:ext cx="11983432" cy="0"/>
          </a:xfrm>
          <a:prstGeom prst="line">
            <a:avLst/>
          </a:prstGeom>
          <a:noFill/>
          <a:ln w="25400" algn="ctr">
            <a:solidFill>
              <a:srgbClr val="0046AD"/>
            </a:solidFill>
            <a:round/>
            <a:headEnd/>
            <a:tailEnd/>
          </a:ln>
        </p:spPr>
      </p:cxn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01364" y="7928730"/>
            <a:ext cx="13829261" cy="30245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</p:spPr>
        <p:txBody>
          <a:bodyPr vert="horz" lIns="130640" tIns="65320" rIns="130640" bIns="65320" rtlCol="0" anchor="ctr"/>
          <a:lstStyle>
            <a:lvl1pPr algn="l">
              <a:spcAft>
                <a:spcPts val="857"/>
              </a:spcAft>
              <a:tabLst>
                <a:tab pos="10117822" algn="l"/>
              </a:tabLst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TÜV SÜD Product Service GmbH</a:t>
            </a:r>
            <a:r>
              <a:rPr lang="de-DE" dirty="0" smtClean="0"/>
              <a:t>	Folie </a:t>
            </a:r>
            <a:fld id="{6C6AE60A-B69C-4790-82F7-3882EDF23186}" type="slidenum">
              <a:rPr lang="de-DE" smtClean="0"/>
              <a:pPr/>
              <a:t>‹#›</a:t>
            </a:fld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106263" y="7976259"/>
            <a:ext cx="5530136" cy="207400"/>
          </a:xfrm>
          <a:prstGeom prst="rect">
            <a:avLst/>
          </a:prstGeom>
        </p:spPr>
        <p:txBody>
          <a:bodyPr vert="horz" lIns="130640" tIns="65320" rIns="130640" bIns="65320" rtlCol="0" anchor="ctr"/>
          <a:lstStyle>
            <a:lvl1pPr algn="ctr"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r>
              <a:rPr lang="de-DE" noProof="0" smtClean="0"/>
              <a:t>www.tuv-sud.com/embedded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723713" y="7976259"/>
            <a:ext cx="1382550" cy="207400"/>
          </a:xfrm>
          <a:prstGeom prst="rect">
            <a:avLst/>
          </a:prstGeom>
        </p:spPr>
        <p:txBody>
          <a:bodyPr vert="horz" lIns="130640" tIns="65320" rIns="130640" bIns="65320" rtlCol="0" anchor="ctr"/>
          <a:lstStyle>
            <a:lvl1pPr algn="l"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fld id="{2102DBDD-5C34-46CC-996D-1FBF557F268B}" type="datetime1">
              <a:rPr lang="de-DE" noProof="0" smtClean="0"/>
              <a:pPr/>
              <a:t>30.07.2014</a:t>
            </a:fld>
            <a:endParaRPr lang="de-DE" noProof="0" dirty="0"/>
          </a:p>
        </p:txBody>
      </p:sp>
      <p:pic>
        <p:nvPicPr>
          <p:cNvPr id="9" name="Picture 10" descr="V:\Schwarzes Brett\Corporate Design-Vorlagen\Z_Logos\3D Logo Varianten\00_TÜV SÜD AG\Screen\freestanding\rgb\TS_TS_f_rgb.gif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2780350" y="136026"/>
            <a:ext cx="1448412" cy="14506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1306403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</p:titleStyle>
    <p:bodyStyle>
      <a:lvl1pPr marL="383303" indent="-383303" algn="l" defTabSz="1306403" rtl="0" eaLnBrk="1" latinLnBrk="0" hangingPunct="1">
        <a:spcBef>
          <a:spcPts val="429"/>
        </a:spcBef>
        <a:buFont typeface="Arial" pitchFamily="34" charset="0"/>
        <a:buChar char="•"/>
        <a:defRPr sz="31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68873" indent="-385570" algn="l" defTabSz="1306403" rtl="0" eaLnBrk="1" latinLnBrk="0" hangingPunct="1">
        <a:spcBef>
          <a:spcPts val="143"/>
        </a:spcBef>
        <a:buFont typeface="Arial" pitchFamily="34" charset="0"/>
        <a:buChar char="–"/>
        <a:defRPr sz="29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57247" indent="-308599" algn="l" defTabSz="1306403" rtl="0" eaLnBrk="1" latinLnBrk="0" hangingPunct="1">
        <a:spcBef>
          <a:spcPts val="0"/>
        </a:spcBef>
        <a:buFont typeface="Wingdings" pitchFamily="2" charset="2"/>
        <a:buChar char="§"/>
        <a:defRPr sz="2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465846" indent="-308599" algn="l" defTabSz="1306403" rtl="0" eaLnBrk="1" latinLnBrk="0" hangingPunct="1">
        <a:spcBef>
          <a:spcPts val="0"/>
        </a:spcBef>
        <a:buFont typeface="Arial" pitchFamily="34" charset="0"/>
        <a:buChar char="–"/>
        <a:defRPr sz="2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774445" indent="-308599" algn="l" defTabSz="1306403" rtl="0" eaLnBrk="1" latinLnBrk="0" hangingPunct="1">
        <a:spcBef>
          <a:spcPts val="0"/>
        </a:spcBef>
        <a:buFont typeface="Arial" pitchFamily="34" charset="0"/>
        <a:buChar char="»"/>
        <a:defRPr sz="2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592609" indent="-326601" algn="l" defTabSz="1306403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811" indent="-326601" algn="l" defTabSz="1306403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9012" indent="-326601" algn="l" defTabSz="1306403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2214" indent="-326601" algn="l" defTabSz="1306403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202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403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605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807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6008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9210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411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613" algn="l" defTabSz="13064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/>
          <a:srcRect r="-120" b="25981"/>
          <a:stretch>
            <a:fillRect/>
          </a:stretch>
        </p:blipFill>
        <p:spPr>
          <a:xfrm>
            <a:off x="0" y="1595314"/>
            <a:ext cx="14630400" cy="663428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914354" y="6477000"/>
            <a:ext cx="6113608" cy="956401"/>
            <a:chOff x="914354" y="6477000"/>
            <a:chExt cx="6113608" cy="956401"/>
          </a:xfrm>
        </p:grpSpPr>
        <p:sp>
          <p:nvSpPr>
            <p:cNvPr id="9" name="Rechteck 16"/>
            <p:cNvSpPr>
              <a:spLocks noChangeArrowheads="1"/>
            </p:cNvSpPr>
            <p:nvPr/>
          </p:nvSpPr>
          <p:spPr bwMode="auto">
            <a:xfrm>
              <a:off x="2819400" y="6477000"/>
              <a:ext cx="4208562" cy="956400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08000" tIns="38098" rIns="76197" bIns="38098" anchor="ctr"/>
            <a:lstStyle/>
            <a:p>
              <a:r>
                <a:rPr lang="en-US" altLang="zh-CN" sz="2400" dirty="0" smtClean="0"/>
                <a:t>employees worldwide </a:t>
              </a:r>
              <a:endParaRPr lang="de-DE" altLang="zh-CN" sz="2400" dirty="0" smtClean="0"/>
            </a:p>
          </p:txBody>
        </p:sp>
        <p:sp>
          <p:nvSpPr>
            <p:cNvPr id="10" name="Rechteck 16"/>
            <p:cNvSpPr>
              <a:spLocks noChangeArrowheads="1"/>
            </p:cNvSpPr>
            <p:nvPr/>
          </p:nvSpPr>
          <p:spPr bwMode="auto">
            <a:xfrm>
              <a:off x="914354" y="6477001"/>
              <a:ext cx="1914724" cy="956400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76197" tIns="38098" rIns="76197" bIns="38098" anchor="ctr"/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</a:rPr>
                <a:t>20,200</a:t>
              </a:r>
              <a:endParaRPr 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14354" y="4267200"/>
            <a:ext cx="6113608" cy="956401"/>
            <a:chOff x="914354" y="5410200"/>
            <a:chExt cx="6113608" cy="956401"/>
          </a:xfrm>
        </p:grpSpPr>
        <p:sp>
          <p:nvSpPr>
            <p:cNvPr id="12" name="Rechteck 16"/>
            <p:cNvSpPr>
              <a:spLocks noChangeArrowheads="1"/>
            </p:cNvSpPr>
            <p:nvPr/>
          </p:nvSpPr>
          <p:spPr bwMode="auto">
            <a:xfrm>
              <a:off x="2819400" y="5410200"/>
              <a:ext cx="4208562" cy="956400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08000" tIns="38098" rIns="76197" bIns="38098" anchor="ctr"/>
            <a:lstStyle/>
            <a:p>
              <a:r>
                <a:rPr lang="de-DE" altLang="zh-CN" sz="2400" dirty="0" smtClean="0"/>
                <a:t>locations</a:t>
              </a:r>
              <a:r>
                <a:rPr lang="de-DE" altLang="zh-CN" sz="2000" dirty="0" smtClean="0"/>
                <a:t> worldwide </a:t>
              </a:r>
            </a:p>
          </p:txBody>
        </p:sp>
        <p:sp>
          <p:nvSpPr>
            <p:cNvPr id="13" name="Rechteck 16"/>
            <p:cNvSpPr>
              <a:spLocks noChangeArrowheads="1"/>
            </p:cNvSpPr>
            <p:nvPr/>
          </p:nvSpPr>
          <p:spPr bwMode="auto">
            <a:xfrm>
              <a:off x="914354" y="5410201"/>
              <a:ext cx="1914724" cy="956400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76197" tIns="38098" rIns="76197" bIns="38098" anchor="ctr"/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</a:rPr>
                <a:t>800</a:t>
              </a:r>
              <a:endParaRPr 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14354" y="5372100"/>
            <a:ext cx="6113608" cy="956401"/>
            <a:chOff x="914354" y="5410200"/>
            <a:chExt cx="6113608" cy="956401"/>
          </a:xfrm>
        </p:grpSpPr>
        <p:sp>
          <p:nvSpPr>
            <p:cNvPr id="15" name="Rechteck 16"/>
            <p:cNvSpPr>
              <a:spLocks noChangeArrowheads="1"/>
            </p:cNvSpPr>
            <p:nvPr/>
          </p:nvSpPr>
          <p:spPr bwMode="auto">
            <a:xfrm>
              <a:off x="2819400" y="5410200"/>
              <a:ext cx="4208562" cy="956400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08000" tIns="38098" rIns="76197" bIns="38098" anchor="ctr"/>
            <a:lstStyle/>
            <a:p>
              <a:r>
                <a:rPr lang="en-US" altLang="zh-CN" sz="2000" dirty="0" smtClean="0"/>
                <a:t>million </a:t>
              </a:r>
              <a:r>
                <a:rPr lang="en-US" altLang="zh-CN" sz="2400" dirty="0" smtClean="0"/>
                <a:t>Euro</a:t>
              </a:r>
              <a:r>
                <a:rPr lang="en-US" altLang="zh-CN" sz="2000" dirty="0" smtClean="0"/>
                <a:t> in sales revenue 2013</a:t>
              </a:r>
            </a:p>
          </p:txBody>
        </p:sp>
        <p:sp>
          <p:nvSpPr>
            <p:cNvPr id="16" name="Rechteck 16"/>
            <p:cNvSpPr>
              <a:spLocks noChangeArrowheads="1"/>
            </p:cNvSpPr>
            <p:nvPr/>
          </p:nvSpPr>
          <p:spPr bwMode="auto">
            <a:xfrm>
              <a:off x="914354" y="5410201"/>
              <a:ext cx="1914724" cy="956400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76197" tIns="38098" rIns="76197" bIns="38098" anchor="ctr"/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</a:rPr>
                <a:t>1,900</a:t>
              </a:r>
              <a:endParaRPr 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14354" y="3162300"/>
            <a:ext cx="6113608" cy="956401"/>
            <a:chOff x="914354" y="5410200"/>
            <a:chExt cx="6113608" cy="956401"/>
          </a:xfrm>
        </p:grpSpPr>
        <p:sp>
          <p:nvSpPr>
            <p:cNvPr id="18" name="Rechteck 16"/>
            <p:cNvSpPr>
              <a:spLocks noChangeArrowheads="1"/>
            </p:cNvSpPr>
            <p:nvPr/>
          </p:nvSpPr>
          <p:spPr bwMode="auto">
            <a:xfrm>
              <a:off x="2819400" y="5410200"/>
              <a:ext cx="4208562" cy="956400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08000" tIns="38098" rIns="76197" bIns="38098" anchor="ctr"/>
            <a:lstStyle/>
            <a:p>
              <a:r>
                <a:rPr lang="de-DE" altLang="zh-CN" sz="2400" dirty="0" smtClean="0"/>
                <a:t>years of experience</a:t>
              </a:r>
              <a:endParaRPr lang="en-US" altLang="zh-CN" sz="2400" dirty="0" smtClean="0"/>
            </a:p>
          </p:txBody>
        </p:sp>
        <p:sp>
          <p:nvSpPr>
            <p:cNvPr id="19" name="Rechteck 16"/>
            <p:cNvSpPr>
              <a:spLocks noChangeArrowheads="1"/>
            </p:cNvSpPr>
            <p:nvPr/>
          </p:nvSpPr>
          <p:spPr bwMode="auto">
            <a:xfrm>
              <a:off x="914354" y="5410201"/>
              <a:ext cx="1914724" cy="956400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76197" tIns="38098" rIns="76197" bIns="38098" anchor="ctr"/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</a:rPr>
                <a:t>150</a:t>
              </a:r>
              <a:endParaRPr 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14354" y="2057400"/>
            <a:ext cx="6113608" cy="956401"/>
            <a:chOff x="914354" y="5410200"/>
            <a:chExt cx="6113608" cy="956401"/>
          </a:xfrm>
        </p:grpSpPr>
        <p:sp>
          <p:nvSpPr>
            <p:cNvPr id="21" name="Rechteck 16"/>
            <p:cNvSpPr>
              <a:spLocks noChangeArrowheads="1"/>
            </p:cNvSpPr>
            <p:nvPr/>
          </p:nvSpPr>
          <p:spPr bwMode="auto">
            <a:xfrm>
              <a:off x="2819400" y="5410200"/>
              <a:ext cx="4208562" cy="956400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08000" tIns="38098" rIns="76197" bIns="38098" anchor="ctr"/>
            <a:lstStyle/>
            <a:p>
              <a:r>
                <a:rPr lang="en-US" altLang="zh-CN" sz="2400" dirty="0" smtClean="0"/>
                <a:t>One-stop technical solution provider</a:t>
              </a:r>
              <a:endParaRPr lang="de-DE" sz="24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2" name="Rechteck 16"/>
            <p:cNvSpPr>
              <a:spLocks noChangeArrowheads="1"/>
            </p:cNvSpPr>
            <p:nvPr/>
          </p:nvSpPr>
          <p:spPr bwMode="auto">
            <a:xfrm>
              <a:off x="914354" y="5410201"/>
              <a:ext cx="1914724" cy="956400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76197" tIns="38098" rIns="76197" bIns="38098" anchor="ctr"/>
            <a:lstStyle/>
            <a:p>
              <a:pPr algn="ctr"/>
              <a:r>
                <a:rPr lang="en-US" sz="4400" dirty="0" smtClean="0">
                  <a:solidFill>
                    <a:srgbClr val="FFFFFF"/>
                  </a:solidFill>
                </a:rPr>
                <a:t>1</a:t>
              </a:r>
              <a:endParaRPr 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TÜV SÜD is the world’s largest independent technical service provider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TÜV SÜD Product Service GmbH</a:t>
            </a:r>
            <a:r>
              <a:rPr lang="de-DE" dirty="0" smtClean="0"/>
              <a:t>	Folie </a:t>
            </a:r>
            <a:fld id="{6C6AE60A-B69C-4790-82F7-3882EDF23186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www.tuv-sud.com/embedded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878964B-E6D8-4363-A0C2-FA96C3EFF3A4}" type="datetime1">
              <a:rPr lang="de-DE" smtClean="0"/>
              <a:pPr/>
              <a:t>30.07.2014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Testing, consulting, certification and training solutions for business success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01364" y="7928730"/>
            <a:ext cx="13829261" cy="302458"/>
          </a:xfrm>
        </p:spPr>
        <p:txBody>
          <a:bodyPr/>
          <a:lstStyle/>
          <a:p>
            <a:r>
              <a:rPr lang="en-US" smtClean="0"/>
              <a:t>TÜV SÜD Product Service GmbH</a:t>
            </a:r>
            <a:r>
              <a:rPr lang="de-DE" smtClean="0"/>
              <a:t>	Folie </a:t>
            </a:r>
            <a:fld id="{6C6AE60A-B69C-4790-82F7-3882EDF23186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www.tuv-sud.com/embedded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0BA63EA-DEE1-43B4-A295-A9BB6A814F97}" type="datetime1">
              <a:rPr lang="de-DE" smtClean="0"/>
              <a:pPr/>
              <a:t>30.07.2014</a:t>
            </a:fld>
            <a:endParaRPr lang="de-DE" dirty="0"/>
          </a:p>
        </p:txBody>
      </p:sp>
      <p:grpSp>
        <p:nvGrpSpPr>
          <p:cNvPr id="7" name="Group 6"/>
          <p:cNvGrpSpPr/>
          <p:nvPr/>
        </p:nvGrpSpPr>
        <p:grpSpPr>
          <a:xfrm>
            <a:off x="401364" y="1676400"/>
            <a:ext cx="5791200" cy="6095999"/>
            <a:chOff x="381000" y="1219200"/>
            <a:chExt cx="5791200" cy="6095999"/>
          </a:xfrm>
        </p:grpSpPr>
        <p:sp>
          <p:nvSpPr>
            <p:cNvPr id="8" name="Rectangle 7"/>
            <p:cNvSpPr/>
            <p:nvPr/>
          </p:nvSpPr>
          <p:spPr>
            <a:xfrm>
              <a:off x="381000" y="6629400"/>
              <a:ext cx="2590800" cy="6857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Certification</a:t>
              </a:r>
            </a:p>
          </p:txBody>
        </p:sp>
        <p:pic>
          <p:nvPicPr>
            <p:cNvPr id="9" name="Grafik 16"/>
            <p:cNvPicPr>
              <a:picLocks noChangeAspect="1"/>
            </p:cNvPicPr>
            <p:nvPr/>
          </p:nvPicPr>
          <p:blipFill>
            <a:blip r:embed="rId2" cstate="print"/>
            <a:srcRect l="25364" t="8000" r="19724"/>
            <a:stretch>
              <a:fillRect/>
            </a:stretch>
          </p:blipFill>
          <p:spPr>
            <a:xfrm>
              <a:off x="381000" y="4343400"/>
              <a:ext cx="2590800" cy="229276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3581400" y="6629400"/>
              <a:ext cx="2590800" cy="666083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Training</a:t>
              </a:r>
            </a:p>
          </p:txBody>
        </p:sp>
        <p:grpSp>
          <p:nvGrpSpPr>
            <p:cNvPr id="11" name="Group 24"/>
            <p:cNvGrpSpPr/>
            <p:nvPr/>
          </p:nvGrpSpPr>
          <p:grpSpPr>
            <a:xfrm>
              <a:off x="3581400" y="1219200"/>
              <a:ext cx="2590800" cy="2819400"/>
              <a:chOff x="3810001" y="4572000"/>
              <a:chExt cx="2590800" cy="281940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810001" y="6775473"/>
                <a:ext cx="2590799" cy="615927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anchor="ctr" anchorCtr="0">
                <a:no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chemeClr val="bg1"/>
                    </a:solidFill>
                  </a:rPr>
                  <a:t>Testing</a:t>
                </a:r>
              </a:p>
            </p:txBody>
          </p:sp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321" r="2321"/>
              <a:stretch>
                <a:fillRect/>
              </a:stretch>
            </p:blipFill>
            <p:spPr bwMode="auto">
              <a:xfrm>
                <a:off x="3810001" y="4572000"/>
                <a:ext cx="2590800" cy="2209800"/>
              </a:xfrm>
              <a:prstGeom prst="rect">
                <a:avLst/>
              </a:prstGeom>
              <a:noFill/>
            </p:spPr>
          </p:pic>
        </p:grpSp>
        <p:grpSp>
          <p:nvGrpSpPr>
            <p:cNvPr id="12" name="Group 21"/>
            <p:cNvGrpSpPr/>
            <p:nvPr/>
          </p:nvGrpSpPr>
          <p:grpSpPr>
            <a:xfrm>
              <a:off x="381000" y="1219200"/>
              <a:ext cx="2590801" cy="2819400"/>
              <a:chOff x="228600" y="4572000"/>
              <a:chExt cx="2590801" cy="28194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8600" y="6775229"/>
                <a:ext cx="2590801" cy="616171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anchor="ctr" anchorCtr="0">
                <a:no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chemeClr val="bg1"/>
                    </a:solidFill>
                  </a:rPr>
                  <a:t>Consulting</a:t>
                </a: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8600" y="4572000"/>
                <a:ext cx="2590800" cy="2209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7214" t="18478" b="22599"/>
            <a:stretch>
              <a:fillRect/>
            </a:stretch>
          </p:blipFill>
          <p:spPr bwMode="auto">
            <a:xfrm>
              <a:off x="3581400" y="4343400"/>
              <a:ext cx="2590800" cy="2286000"/>
            </a:xfrm>
            <a:prstGeom prst="rect">
              <a:avLst/>
            </a:prstGeom>
            <a:noFill/>
          </p:spPr>
        </p:pic>
      </p:grpSp>
      <p:sp>
        <p:nvSpPr>
          <p:cNvPr id="18" name="Textfeld 3"/>
          <p:cNvSpPr txBox="1"/>
          <p:nvPr/>
        </p:nvSpPr>
        <p:spPr>
          <a:xfrm>
            <a:off x="6739930" y="1667322"/>
            <a:ext cx="7467600" cy="61016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IEC 61850 Ed.1 &amp; 2 UCAIug Level A Certification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IEC 61400-25 Testing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IEC 62439-3 PRP/HSR Redundandcy Testing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IEC/ISO 15118 V2G e-Mobility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IEC 62443/62351 Industrial IT Security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Training and Advisory Services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de-DE" sz="2800" dirty="0" smtClean="0"/>
              <a:t> Technical Due Diligence</a:t>
            </a:r>
          </a:p>
          <a:p>
            <a:pPr marL="357188" indent="-357188">
              <a:buFont typeface="Wingdings" pitchFamily="2" charset="2"/>
              <a:buChar char="Ø"/>
            </a:pPr>
            <a:r>
              <a:rPr lang="en-US" sz="2800" dirty="0" smtClean="0"/>
              <a:t> Regulatory compliance assessment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400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1800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1800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1800" b="1" dirty="0" smtClean="0"/>
          </a:p>
          <a:p>
            <a:pPr>
              <a:lnSpc>
                <a:spcPct val="150000"/>
              </a:lnSpc>
            </a:pPr>
            <a:endParaRPr lang="en-US" sz="2400" b="1" dirty="0" smtClean="0"/>
          </a:p>
          <a:p>
            <a:pPr>
              <a:lnSpc>
                <a:spcPct val="150000"/>
              </a:lnSpc>
            </a:pPr>
            <a:endParaRPr lang="en-US" sz="900" b="1" dirty="0" smtClean="0"/>
          </a:p>
        </p:txBody>
      </p:sp>
      <p:pic>
        <p:nvPicPr>
          <p:cNvPr id="19" name="Picture 2" descr="Z:\01 Products\01 Laboratory\OLD-OLD-OLD_IEC 61850 Conf Test\Prüfzeichen - Zertifikat\Prüfzeichen_V2\Z2_303_en_02-3D_transparen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708482" y="5267722"/>
            <a:ext cx="2227498" cy="2227498"/>
          </a:xfrm>
          <a:prstGeom prst="rect">
            <a:avLst/>
          </a:prstGeom>
          <a:noFill/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9970" y="5699770"/>
            <a:ext cx="3036906" cy="1293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TÜV SÜD Diagramm">
      <a:dk1>
        <a:srgbClr val="000000"/>
      </a:dk1>
      <a:lt1>
        <a:srgbClr val="FFFFFF"/>
      </a:lt1>
      <a:dk2>
        <a:srgbClr val="F2F2F2"/>
      </a:dk2>
      <a:lt2>
        <a:srgbClr val="0073CF"/>
      </a:lt2>
      <a:accent1>
        <a:srgbClr val="0046AD"/>
      </a:accent1>
      <a:accent2>
        <a:srgbClr val="A0CBED"/>
      </a:accent2>
      <a:accent3>
        <a:srgbClr val="6CAEDF"/>
      </a:accent3>
      <a:accent4>
        <a:srgbClr val="004B8D"/>
      </a:accent4>
      <a:accent5>
        <a:srgbClr val="666666"/>
      </a:accent5>
      <a:accent6>
        <a:srgbClr val="E2E3E4"/>
      </a:accent6>
      <a:hlink>
        <a:srgbClr val="0000FF"/>
      </a:hlink>
      <a:folHlink>
        <a:srgbClr val="800080"/>
      </a:folHlink>
    </a:clrScheme>
    <a:fontScheme name="TÜV SÜD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AE0860-3B98-4852-B950-3881D2E689E4}"/>
</file>

<file path=customXml/itemProps2.xml><?xml version="1.0" encoding="utf-8"?>
<ds:datastoreItem xmlns:ds="http://schemas.openxmlformats.org/officeDocument/2006/customXml" ds:itemID="{B607DBF0-B9D0-4212-8DED-4A3A0F8351F2}"/>
</file>

<file path=customXml/itemProps3.xml><?xml version="1.0" encoding="utf-8"?>
<ds:datastoreItem xmlns:ds="http://schemas.openxmlformats.org/officeDocument/2006/customXml" ds:itemID="{80C65496-0A8A-4375-8010-39AA319A31E3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89</TotalTime>
  <Words>105</Words>
  <Application>Microsoft Office PowerPoint</Application>
  <PresentationFormat>Custom</PresentationFormat>
  <Paragraphs>34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Blank</vt:lpstr>
      <vt:lpstr>TÜV SÜD is the world’s largest independent technical service provider</vt:lpstr>
      <vt:lpstr>Testing, consulting, certification and training solutions for business success</vt:lpstr>
    </vt:vector>
  </TitlesOfParts>
  <Company>TÜV SÜD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TÜV SÜD is the world’s largest independent technical service provider</dc:title>
  <dc:creator>Maurizio Scavazzon</dc:creator>
  <cp:lastModifiedBy>Maurizio Scavazzon</cp:lastModifiedBy>
  <cp:revision>6</cp:revision>
  <dcterms:created xsi:type="dcterms:W3CDTF">2014-07-14T09:56:50Z</dcterms:created>
  <dcterms:modified xsi:type="dcterms:W3CDTF">2014-07-30T10:27:36Z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Company">
    <vt:lpwstr>TÜV SÜD Product Service GmbH</vt:lpwstr>
  </property>
  <property fmtid="{D5CDD505-2E9C-101B-9397-08002B2CF9AE}" pid="3" name="_Lang">
    <vt:lpwstr>DE</vt:lpwstr>
  </property>
  <property fmtid="{D5CDD505-2E9C-101B-9397-08002B2CF9AE}" pid="4" name="ContentTypeId">
    <vt:lpwstr>0x010100C44EE06B834A12459875FB766CD91DC8</vt:lpwstr>
  </property>
</Properties>
</file>